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17" r:id="rId2"/>
    <p:sldId id="361" r:id="rId3"/>
    <p:sldId id="404" r:id="rId4"/>
    <p:sldId id="391" r:id="rId5"/>
    <p:sldId id="403" r:id="rId6"/>
    <p:sldId id="416" r:id="rId7"/>
    <p:sldId id="331" r:id="rId8"/>
    <p:sldId id="368" r:id="rId9"/>
    <p:sldId id="415" r:id="rId10"/>
    <p:sldId id="410" r:id="rId11"/>
    <p:sldId id="405" r:id="rId12"/>
    <p:sldId id="406" r:id="rId13"/>
    <p:sldId id="407" r:id="rId14"/>
    <p:sldId id="408" r:id="rId15"/>
    <p:sldId id="409" r:id="rId16"/>
    <p:sldId id="418" r:id="rId17"/>
    <p:sldId id="419" r:id="rId18"/>
  </p:sldIdLst>
  <p:sldSz cx="12192000" cy="6858000"/>
  <p:notesSz cx="9866313" cy="142954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31D8"/>
    <a:srgbClr val="FF3131"/>
    <a:srgbClr val="FF48A3"/>
    <a:srgbClr val="FF00FF"/>
    <a:srgbClr val="FF3399"/>
    <a:srgbClr val="FFFF00"/>
    <a:srgbClr val="FF0000"/>
    <a:srgbClr val="0000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167" autoAdjust="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6" y="4"/>
            <a:ext cx="4275981" cy="716117"/>
          </a:xfrm>
          <a:prstGeom prst="rect">
            <a:avLst/>
          </a:prstGeom>
        </p:spPr>
        <p:txBody>
          <a:bodyPr vert="horz" lIns="90883" tIns="45439" rIns="90883" bIns="45439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588757" y="4"/>
            <a:ext cx="4275981" cy="716117"/>
          </a:xfrm>
          <a:prstGeom prst="rect">
            <a:avLst/>
          </a:prstGeom>
        </p:spPr>
        <p:txBody>
          <a:bodyPr vert="horz" lIns="90883" tIns="45439" rIns="90883" bIns="45439" rtlCol="0"/>
          <a:lstStyle>
            <a:lvl1pPr algn="r">
              <a:defRPr sz="1200"/>
            </a:lvl1pPr>
          </a:lstStyle>
          <a:p>
            <a:fld id="{D811AC11-9C3B-46AA-9AC4-BE770EBC1C60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44525" y="1784350"/>
            <a:ext cx="8577263" cy="4824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83" tIns="45439" rIns="90883" bIns="45439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86166" y="6879772"/>
            <a:ext cx="7893998" cy="5629332"/>
          </a:xfrm>
          <a:prstGeom prst="rect">
            <a:avLst/>
          </a:prstGeom>
        </p:spPr>
        <p:txBody>
          <a:bodyPr vert="horz" lIns="90883" tIns="45439" rIns="90883" bIns="45439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6" y="13579321"/>
            <a:ext cx="4275981" cy="716117"/>
          </a:xfrm>
          <a:prstGeom prst="rect">
            <a:avLst/>
          </a:prstGeom>
        </p:spPr>
        <p:txBody>
          <a:bodyPr vert="horz" lIns="90883" tIns="45439" rIns="90883" bIns="45439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588757" y="13579321"/>
            <a:ext cx="4275981" cy="716117"/>
          </a:xfrm>
          <a:prstGeom prst="rect">
            <a:avLst/>
          </a:prstGeom>
        </p:spPr>
        <p:txBody>
          <a:bodyPr vert="horz" lIns="90883" tIns="45439" rIns="90883" bIns="45439" rtlCol="0" anchor="b"/>
          <a:lstStyle>
            <a:lvl1pPr algn="r">
              <a:defRPr sz="1200"/>
            </a:lvl1pPr>
          </a:lstStyle>
          <a:p>
            <a:fld id="{AC7192D8-181F-4B93-A1AF-F54951DCF1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4218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312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652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762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945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604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8255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768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32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623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130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774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7787B-A366-4569-AD24-814F9323CCF6}" type="datetimeFigureOut">
              <a:rPr lang="tr-TR" smtClean="0"/>
              <a:t>6.01.2026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3BDAF-E84F-4A1E-8278-7B4DE236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99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23" y="3654419"/>
            <a:ext cx="5032545" cy="2994805"/>
          </a:xfrm>
          <a:prstGeom prst="rect">
            <a:avLst/>
          </a:prstGeom>
        </p:spPr>
      </p:pic>
      <p:pic>
        <p:nvPicPr>
          <p:cNvPr id="40" name="Resim 3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4691" y="710203"/>
            <a:ext cx="3387681" cy="236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Resim 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9667" y="686158"/>
            <a:ext cx="3408834" cy="24423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4842993" y="2494531"/>
            <a:ext cx="1135821" cy="600164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E:1.50</a:t>
            </a:r>
          </a:p>
          <a:p>
            <a:pPr algn="ctr"/>
            <a:r>
              <a:rPr lang="tr-TR" sz="1100" b="1" dirty="0" smtClean="0"/>
              <a:t>Yençok:15.50</a:t>
            </a:r>
          </a:p>
          <a:p>
            <a:pPr algn="ctr"/>
            <a:r>
              <a:rPr lang="tr-TR" sz="1100" b="1" dirty="0" smtClean="0"/>
              <a:t>TİCK ALANI</a:t>
            </a:r>
            <a:endParaRPr lang="tr-TR" sz="1100" b="1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6364798" y="5277297"/>
            <a:ext cx="806619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TERMİNAL ALANI</a:t>
            </a:r>
            <a:endParaRPr lang="tr-TR" sz="1100" b="1" dirty="0"/>
          </a:p>
        </p:txBody>
      </p:sp>
      <p:sp>
        <p:nvSpPr>
          <p:cNvPr id="35" name="Sağ Ok 34"/>
          <p:cNvSpPr/>
          <p:nvPr/>
        </p:nvSpPr>
        <p:spPr>
          <a:xfrm rot="20191688">
            <a:off x="5714298" y="5524518"/>
            <a:ext cx="637356" cy="19840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val 36"/>
          <p:cNvSpPr/>
          <p:nvPr/>
        </p:nvSpPr>
        <p:spPr>
          <a:xfrm>
            <a:off x="5778367" y="4406430"/>
            <a:ext cx="196299" cy="2482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Metin kutusu 33"/>
          <p:cNvSpPr txBox="1"/>
          <p:nvPr/>
        </p:nvSpPr>
        <p:spPr>
          <a:xfrm rot="548365">
            <a:off x="6376237" y="6290753"/>
            <a:ext cx="1471082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GÜNEY ÇEVRE YOLU</a:t>
            </a:r>
            <a:endParaRPr lang="tr-TR" sz="1100" b="1" dirty="0"/>
          </a:p>
        </p:txBody>
      </p:sp>
      <p:sp>
        <p:nvSpPr>
          <p:cNvPr id="36" name="Metin kutusu 35"/>
          <p:cNvSpPr txBox="1"/>
          <p:nvPr/>
        </p:nvSpPr>
        <p:spPr>
          <a:xfrm>
            <a:off x="1842224" y="5047647"/>
            <a:ext cx="1889113" cy="738664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/>
              <a:t>SÜRSÜRÜ MAHALLESİ</a:t>
            </a:r>
          </a:p>
          <a:p>
            <a:pPr algn="ctr"/>
            <a:r>
              <a:rPr lang="tr-TR" sz="1400" b="1" dirty="0" smtClean="0"/>
              <a:t>ADA:4967</a:t>
            </a:r>
          </a:p>
          <a:p>
            <a:pPr algn="ctr"/>
            <a:r>
              <a:rPr lang="tr-TR" sz="1400" b="1" dirty="0" smtClean="0"/>
              <a:t>PARSEL:1-3-4</a:t>
            </a:r>
            <a:endParaRPr lang="tr-TR" sz="1400" b="1" dirty="0"/>
          </a:p>
        </p:txBody>
      </p:sp>
      <p:sp>
        <p:nvSpPr>
          <p:cNvPr id="42" name="Metin kutusu 41"/>
          <p:cNvSpPr txBox="1"/>
          <p:nvPr/>
        </p:nvSpPr>
        <p:spPr>
          <a:xfrm>
            <a:off x="9130322" y="2546290"/>
            <a:ext cx="1135821" cy="600164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ÇEKME MESAFESİNİN DÜZENLENMESİ</a:t>
            </a:r>
            <a:endParaRPr lang="tr-TR" sz="1100" b="1" dirty="0"/>
          </a:p>
        </p:txBody>
      </p:sp>
      <p:sp>
        <p:nvSpPr>
          <p:cNvPr id="43" name="Metin kutusu 42"/>
          <p:cNvSpPr txBox="1"/>
          <p:nvPr/>
        </p:nvSpPr>
        <p:spPr>
          <a:xfrm>
            <a:off x="8641279" y="1508027"/>
            <a:ext cx="335081" cy="200055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700" b="1" dirty="0" smtClean="0"/>
              <a:t>5 m</a:t>
            </a:r>
            <a:endParaRPr lang="tr-TR" sz="700" b="1" dirty="0"/>
          </a:p>
        </p:txBody>
      </p:sp>
      <p:sp>
        <p:nvSpPr>
          <p:cNvPr id="5" name="Aşağı Ok 4"/>
          <p:cNvSpPr/>
          <p:nvPr/>
        </p:nvSpPr>
        <p:spPr>
          <a:xfrm rot="13490031">
            <a:off x="8466436" y="1585816"/>
            <a:ext cx="116681" cy="274737"/>
          </a:xfrm>
          <a:prstGeom prst="downArrow">
            <a:avLst/>
          </a:prstGeom>
          <a:solidFill>
            <a:srgbClr val="FF31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1" name="Metin kutusu 50"/>
          <p:cNvSpPr txBox="1"/>
          <p:nvPr/>
        </p:nvSpPr>
        <p:spPr>
          <a:xfrm>
            <a:off x="4282639" y="1203227"/>
            <a:ext cx="434496" cy="200055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700" b="1" dirty="0" smtClean="0"/>
              <a:t>10 m</a:t>
            </a:r>
            <a:endParaRPr lang="tr-TR" sz="700" b="1" dirty="0"/>
          </a:p>
        </p:txBody>
      </p:sp>
      <p:sp>
        <p:nvSpPr>
          <p:cNvPr id="54" name="Aşağı Ok 53"/>
          <p:cNvSpPr/>
          <p:nvPr/>
        </p:nvSpPr>
        <p:spPr>
          <a:xfrm rot="13490031">
            <a:off x="4107796" y="1281016"/>
            <a:ext cx="116681" cy="274737"/>
          </a:xfrm>
          <a:prstGeom prst="downArrow">
            <a:avLst/>
          </a:prstGeom>
          <a:solidFill>
            <a:srgbClr val="FF31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 6"/>
          <p:cNvSpPr/>
          <p:nvPr/>
        </p:nvSpPr>
        <p:spPr>
          <a:xfrm>
            <a:off x="3226279" y="966158"/>
            <a:ext cx="1362974" cy="1828800"/>
          </a:xfrm>
          <a:custGeom>
            <a:avLst/>
            <a:gdLst>
              <a:gd name="connsiteX0" fmla="*/ 34506 w 1362974"/>
              <a:gd name="connsiteY0" fmla="*/ 207034 h 1828800"/>
              <a:gd name="connsiteX1" fmla="*/ 0 w 1362974"/>
              <a:gd name="connsiteY1" fmla="*/ 276046 h 1828800"/>
              <a:gd name="connsiteX2" fmla="*/ 724619 w 1362974"/>
              <a:gd name="connsiteY2" fmla="*/ 1733910 h 1828800"/>
              <a:gd name="connsiteX3" fmla="*/ 810883 w 1362974"/>
              <a:gd name="connsiteY3" fmla="*/ 1828800 h 1828800"/>
              <a:gd name="connsiteX4" fmla="*/ 966159 w 1362974"/>
              <a:gd name="connsiteY4" fmla="*/ 1828800 h 1828800"/>
              <a:gd name="connsiteX5" fmla="*/ 1337095 w 1362974"/>
              <a:gd name="connsiteY5" fmla="*/ 1664899 h 1828800"/>
              <a:gd name="connsiteX6" fmla="*/ 1362974 w 1362974"/>
              <a:gd name="connsiteY6" fmla="*/ 1552755 h 1828800"/>
              <a:gd name="connsiteX7" fmla="*/ 586596 w 1362974"/>
              <a:gd name="connsiteY7" fmla="*/ 43133 h 1828800"/>
              <a:gd name="connsiteX8" fmla="*/ 543464 w 1362974"/>
              <a:gd name="connsiteY8" fmla="*/ 0 h 1828800"/>
              <a:gd name="connsiteX9" fmla="*/ 34506 w 1362974"/>
              <a:gd name="connsiteY9" fmla="*/ 207034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2974" h="1828800">
                <a:moveTo>
                  <a:pt x="34506" y="207034"/>
                </a:moveTo>
                <a:lnTo>
                  <a:pt x="0" y="276046"/>
                </a:lnTo>
                <a:lnTo>
                  <a:pt x="724619" y="1733910"/>
                </a:lnTo>
                <a:lnTo>
                  <a:pt x="810883" y="1828800"/>
                </a:lnTo>
                <a:lnTo>
                  <a:pt x="966159" y="1828800"/>
                </a:lnTo>
                <a:lnTo>
                  <a:pt x="1337095" y="1664899"/>
                </a:lnTo>
                <a:lnTo>
                  <a:pt x="1362974" y="1552755"/>
                </a:lnTo>
                <a:lnTo>
                  <a:pt x="586596" y="43133"/>
                </a:lnTo>
                <a:lnTo>
                  <a:pt x="543464" y="0"/>
                </a:lnTo>
                <a:lnTo>
                  <a:pt x="34506" y="207034"/>
                </a:lnTo>
                <a:close/>
              </a:path>
            </a:pathLst>
          </a:custGeom>
          <a:solidFill>
            <a:srgbClr val="5B9BD5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Serbest Form 55"/>
          <p:cNvSpPr/>
          <p:nvPr/>
        </p:nvSpPr>
        <p:spPr>
          <a:xfrm>
            <a:off x="7397572" y="870076"/>
            <a:ext cx="1362974" cy="1828800"/>
          </a:xfrm>
          <a:custGeom>
            <a:avLst/>
            <a:gdLst>
              <a:gd name="connsiteX0" fmla="*/ 34506 w 1362974"/>
              <a:gd name="connsiteY0" fmla="*/ 207034 h 1828800"/>
              <a:gd name="connsiteX1" fmla="*/ 0 w 1362974"/>
              <a:gd name="connsiteY1" fmla="*/ 276046 h 1828800"/>
              <a:gd name="connsiteX2" fmla="*/ 724619 w 1362974"/>
              <a:gd name="connsiteY2" fmla="*/ 1733910 h 1828800"/>
              <a:gd name="connsiteX3" fmla="*/ 810883 w 1362974"/>
              <a:gd name="connsiteY3" fmla="*/ 1828800 h 1828800"/>
              <a:gd name="connsiteX4" fmla="*/ 966159 w 1362974"/>
              <a:gd name="connsiteY4" fmla="*/ 1828800 h 1828800"/>
              <a:gd name="connsiteX5" fmla="*/ 1337095 w 1362974"/>
              <a:gd name="connsiteY5" fmla="*/ 1664899 h 1828800"/>
              <a:gd name="connsiteX6" fmla="*/ 1362974 w 1362974"/>
              <a:gd name="connsiteY6" fmla="*/ 1552755 h 1828800"/>
              <a:gd name="connsiteX7" fmla="*/ 586596 w 1362974"/>
              <a:gd name="connsiteY7" fmla="*/ 43133 h 1828800"/>
              <a:gd name="connsiteX8" fmla="*/ 543464 w 1362974"/>
              <a:gd name="connsiteY8" fmla="*/ 0 h 1828800"/>
              <a:gd name="connsiteX9" fmla="*/ 34506 w 1362974"/>
              <a:gd name="connsiteY9" fmla="*/ 207034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2974" h="1828800">
                <a:moveTo>
                  <a:pt x="34506" y="207034"/>
                </a:moveTo>
                <a:lnTo>
                  <a:pt x="0" y="276046"/>
                </a:lnTo>
                <a:lnTo>
                  <a:pt x="724619" y="1733910"/>
                </a:lnTo>
                <a:lnTo>
                  <a:pt x="810883" y="1828800"/>
                </a:lnTo>
                <a:lnTo>
                  <a:pt x="966159" y="1828800"/>
                </a:lnTo>
                <a:lnTo>
                  <a:pt x="1337095" y="1664899"/>
                </a:lnTo>
                <a:lnTo>
                  <a:pt x="1362974" y="1552755"/>
                </a:lnTo>
                <a:lnTo>
                  <a:pt x="586596" y="43133"/>
                </a:lnTo>
                <a:lnTo>
                  <a:pt x="543464" y="0"/>
                </a:lnTo>
                <a:lnTo>
                  <a:pt x="34506" y="207034"/>
                </a:lnTo>
                <a:close/>
              </a:path>
            </a:pathLst>
          </a:custGeom>
          <a:solidFill>
            <a:srgbClr val="5B9BD5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35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30" y="5857336"/>
            <a:ext cx="3794426" cy="77029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603" y="3665153"/>
            <a:ext cx="5833674" cy="301184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3" b="45557"/>
          <a:stretch/>
        </p:blipFill>
        <p:spPr>
          <a:xfrm>
            <a:off x="1777971" y="735189"/>
            <a:ext cx="4125299" cy="2422201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1" b="46464"/>
          <a:stretch/>
        </p:blipFill>
        <p:spPr>
          <a:xfrm>
            <a:off x="6146074" y="751652"/>
            <a:ext cx="4168290" cy="2402946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4829897" y="2839016"/>
            <a:ext cx="1135821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YOL ALANI</a:t>
            </a:r>
            <a:endParaRPr lang="tr-TR" sz="1100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9077476" y="2720733"/>
            <a:ext cx="1328198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TRAFO ALANI İŞLENMESİ</a:t>
            </a:r>
            <a:endParaRPr lang="tr-TR" sz="1100" b="1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7612725" y="3755015"/>
            <a:ext cx="1028553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İMAM EFENDİ BLV</a:t>
            </a:r>
            <a:endParaRPr lang="tr-TR" sz="1100" b="1" dirty="0"/>
          </a:p>
        </p:txBody>
      </p:sp>
      <p:sp>
        <p:nvSpPr>
          <p:cNvPr id="35" name="Sağ Ok 34"/>
          <p:cNvSpPr/>
          <p:nvPr/>
        </p:nvSpPr>
        <p:spPr>
          <a:xfrm rot="10466934">
            <a:off x="8687366" y="3811658"/>
            <a:ext cx="637356" cy="19840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val 36"/>
          <p:cNvSpPr/>
          <p:nvPr/>
        </p:nvSpPr>
        <p:spPr>
          <a:xfrm>
            <a:off x="7480322" y="5404590"/>
            <a:ext cx="196299" cy="2482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Metin kutusu 33"/>
          <p:cNvSpPr txBox="1"/>
          <p:nvPr/>
        </p:nvSpPr>
        <p:spPr>
          <a:xfrm rot="20965247">
            <a:off x="4945033" y="5302857"/>
            <a:ext cx="1028553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TREN HATTI</a:t>
            </a:r>
            <a:endParaRPr lang="tr-TR" sz="1100" b="1" dirty="0"/>
          </a:p>
        </p:txBody>
      </p:sp>
      <p:sp>
        <p:nvSpPr>
          <p:cNvPr id="36" name="Metin kutusu 35"/>
          <p:cNvSpPr txBox="1"/>
          <p:nvPr/>
        </p:nvSpPr>
        <p:spPr>
          <a:xfrm>
            <a:off x="1777971" y="5386548"/>
            <a:ext cx="1697486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FIRAT ELEKTRİK</a:t>
            </a:r>
          </a:p>
          <a:p>
            <a:pPr algn="ctr"/>
            <a:r>
              <a:rPr lang="tr-TR" sz="1100" b="1" dirty="0" smtClean="0"/>
              <a:t>TRAFO TALEPLERİ -1</a:t>
            </a:r>
            <a:endParaRPr lang="tr-TR" sz="1100" b="1" dirty="0"/>
          </a:p>
        </p:txBody>
      </p:sp>
      <p:sp>
        <p:nvSpPr>
          <p:cNvPr id="38" name="Oval 37"/>
          <p:cNvSpPr/>
          <p:nvPr/>
        </p:nvSpPr>
        <p:spPr>
          <a:xfrm>
            <a:off x="3215054" y="2256535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Oval 30"/>
          <p:cNvSpPr/>
          <p:nvPr/>
        </p:nvSpPr>
        <p:spPr>
          <a:xfrm>
            <a:off x="7657657" y="2256535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756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251" b="1983"/>
          <a:stretch/>
        </p:blipFill>
        <p:spPr>
          <a:xfrm>
            <a:off x="1754549" y="596187"/>
            <a:ext cx="4292568" cy="260421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4" b="22768"/>
          <a:stretch/>
        </p:blipFill>
        <p:spPr>
          <a:xfrm>
            <a:off x="6068733" y="597998"/>
            <a:ext cx="4065726" cy="2636614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4829897" y="2839016"/>
            <a:ext cx="1135821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PARK ALANI</a:t>
            </a:r>
            <a:endParaRPr lang="tr-TR" sz="1100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9002646" y="2686674"/>
            <a:ext cx="1328198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TRAFO ALANI İŞLENMESİ</a:t>
            </a:r>
            <a:endParaRPr lang="tr-TR" sz="1100" b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254" y="5649442"/>
            <a:ext cx="4652478" cy="104714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51" y="3674611"/>
            <a:ext cx="5239867" cy="2984174"/>
          </a:xfrm>
          <a:prstGeom prst="rect">
            <a:avLst/>
          </a:prstGeom>
        </p:spPr>
      </p:pic>
      <p:sp>
        <p:nvSpPr>
          <p:cNvPr id="34" name="Metin kutusu 33"/>
          <p:cNvSpPr txBox="1"/>
          <p:nvPr/>
        </p:nvSpPr>
        <p:spPr>
          <a:xfrm rot="21387134">
            <a:off x="5428090" y="5078639"/>
            <a:ext cx="1697486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GÜNEY ÇEVRE YOLU</a:t>
            </a:r>
            <a:endParaRPr lang="tr-TR" sz="1100" b="1" dirty="0"/>
          </a:p>
        </p:txBody>
      </p:sp>
      <p:sp>
        <p:nvSpPr>
          <p:cNvPr id="36" name="Metin kutusu 35"/>
          <p:cNvSpPr txBox="1"/>
          <p:nvPr/>
        </p:nvSpPr>
        <p:spPr>
          <a:xfrm>
            <a:off x="8654441" y="5407650"/>
            <a:ext cx="1434584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112 ACİL SERVİS</a:t>
            </a:r>
            <a:endParaRPr lang="tr-TR" sz="1100" b="1" dirty="0"/>
          </a:p>
        </p:txBody>
      </p:sp>
      <p:sp>
        <p:nvSpPr>
          <p:cNvPr id="9" name="Sağ Ok 8"/>
          <p:cNvSpPr/>
          <p:nvPr/>
        </p:nvSpPr>
        <p:spPr>
          <a:xfrm>
            <a:off x="7960718" y="5416684"/>
            <a:ext cx="637356" cy="19840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val 36"/>
          <p:cNvSpPr/>
          <p:nvPr/>
        </p:nvSpPr>
        <p:spPr>
          <a:xfrm>
            <a:off x="6654377" y="5282560"/>
            <a:ext cx="307693" cy="3261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Metin kutusu 39"/>
          <p:cNvSpPr txBox="1"/>
          <p:nvPr/>
        </p:nvSpPr>
        <p:spPr>
          <a:xfrm>
            <a:off x="1787988" y="5184205"/>
            <a:ext cx="1697486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FIRAT ELEKTRİK</a:t>
            </a:r>
          </a:p>
          <a:p>
            <a:pPr algn="ctr"/>
            <a:r>
              <a:rPr lang="tr-TR" sz="1100" b="1" dirty="0" smtClean="0"/>
              <a:t>TRAFO TALEPLERİ -2</a:t>
            </a:r>
            <a:endParaRPr lang="tr-TR" sz="1100" b="1" dirty="0"/>
          </a:p>
        </p:txBody>
      </p:sp>
      <p:sp>
        <p:nvSpPr>
          <p:cNvPr id="15" name="Oval 14"/>
          <p:cNvSpPr/>
          <p:nvPr/>
        </p:nvSpPr>
        <p:spPr>
          <a:xfrm>
            <a:off x="2802181" y="972770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Oval 44"/>
          <p:cNvSpPr/>
          <p:nvPr/>
        </p:nvSpPr>
        <p:spPr>
          <a:xfrm>
            <a:off x="7252948" y="915599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91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64" y="5839792"/>
            <a:ext cx="3934725" cy="81899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8964"/>
          <a:stretch/>
        </p:blipFill>
        <p:spPr>
          <a:xfrm>
            <a:off x="4782476" y="3690362"/>
            <a:ext cx="5548368" cy="295023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9" b="8172"/>
          <a:stretch/>
        </p:blipFill>
        <p:spPr>
          <a:xfrm>
            <a:off x="6264845" y="657773"/>
            <a:ext cx="3062066" cy="2499581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4829897" y="2839016"/>
            <a:ext cx="1135821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PARK ALANI</a:t>
            </a:r>
            <a:endParaRPr lang="tr-TR" sz="1100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9002646" y="2686674"/>
            <a:ext cx="1328198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TRAFO ALANI İŞLENMESİ</a:t>
            </a:r>
            <a:endParaRPr lang="tr-TR" sz="1100" b="1" dirty="0"/>
          </a:p>
        </p:txBody>
      </p:sp>
      <p:sp>
        <p:nvSpPr>
          <p:cNvPr id="34" name="Metin kutusu 33"/>
          <p:cNvSpPr txBox="1"/>
          <p:nvPr/>
        </p:nvSpPr>
        <p:spPr>
          <a:xfrm rot="195558">
            <a:off x="4851001" y="5715029"/>
            <a:ext cx="1697486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KEBAN YOLU</a:t>
            </a:r>
            <a:endParaRPr lang="tr-TR" sz="1100" b="1" dirty="0"/>
          </a:p>
        </p:txBody>
      </p:sp>
      <p:sp>
        <p:nvSpPr>
          <p:cNvPr id="36" name="Metin kutusu 35"/>
          <p:cNvSpPr txBox="1"/>
          <p:nvPr/>
        </p:nvSpPr>
        <p:spPr>
          <a:xfrm>
            <a:off x="7358412" y="5279306"/>
            <a:ext cx="1434584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AKGÜN OTEL</a:t>
            </a:r>
            <a:endParaRPr lang="tr-TR" sz="1100" b="1" dirty="0"/>
          </a:p>
        </p:txBody>
      </p:sp>
      <p:sp>
        <p:nvSpPr>
          <p:cNvPr id="9" name="Sağ Ok 8"/>
          <p:cNvSpPr/>
          <p:nvPr/>
        </p:nvSpPr>
        <p:spPr>
          <a:xfrm>
            <a:off x="6677137" y="5343620"/>
            <a:ext cx="637356" cy="19840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4" b="13639"/>
          <a:stretch/>
        </p:blipFill>
        <p:spPr>
          <a:xfrm>
            <a:off x="1830265" y="576041"/>
            <a:ext cx="2982358" cy="260735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554552" y="4504784"/>
            <a:ext cx="414068" cy="4441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1785026" y="5355424"/>
            <a:ext cx="1697486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FIRAT ELEKTRİK</a:t>
            </a:r>
          </a:p>
          <a:p>
            <a:pPr algn="ctr"/>
            <a:r>
              <a:rPr lang="tr-TR" sz="1100" b="1" dirty="0" smtClean="0"/>
              <a:t>TRAFO TALEPLERİ -3</a:t>
            </a:r>
            <a:endParaRPr lang="tr-TR" sz="1100" b="1" dirty="0"/>
          </a:p>
        </p:txBody>
      </p:sp>
      <p:sp>
        <p:nvSpPr>
          <p:cNvPr id="31" name="Oval 30"/>
          <p:cNvSpPr/>
          <p:nvPr/>
        </p:nvSpPr>
        <p:spPr>
          <a:xfrm>
            <a:off x="2504853" y="2279557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Oval 31"/>
          <p:cNvSpPr/>
          <p:nvPr/>
        </p:nvSpPr>
        <p:spPr>
          <a:xfrm>
            <a:off x="7049323" y="1990577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20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254" y="5786311"/>
            <a:ext cx="3804934" cy="86702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t="11259" b="4835"/>
          <a:stretch/>
        </p:blipFill>
        <p:spPr>
          <a:xfrm>
            <a:off x="5092379" y="3674611"/>
            <a:ext cx="5361309" cy="300862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35873" r="-1068" b="17494"/>
          <a:stretch/>
        </p:blipFill>
        <p:spPr>
          <a:xfrm>
            <a:off x="1920253" y="656495"/>
            <a:ext cx="3779493" cy="249303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3" r="12508" b="25574"/>
          <a:stretch/>
        </p:blipFill>
        <p:spPr>
          <a:xfrm>
            <a:off x="6189999" y="693734"/>
            <a:ext cx="3902525" cy="2448886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4829897" y="2839016"/>
            <a:ext cx="1135821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PARK ALANI</a:t>
            </a:r>
            <a:endParaRPr lang="tr-TR" sz="1100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9002646" y="2686674"/>
            <a:ext cx="1328198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TRAFO ALANI İŞLENMESİ</a:t>
            </a:r>
            <a:endParaRPr lang="tr-TR" sz="1100" b="1" dirty="0"/>
          </a:p>
        </p:txBody>
      </p:sp>
      <p:sp>
        <p:nvSpPr>
          <p:cNvPr id="34" name="Metin kutusu 33"/>
          <p:cNvSpPr txBox="1"/>
          <p:nvPr/>
        </p:nvSpPr>
        <p:spPr>
          <a:xfrm rot="19908512">
            <a:off x="8034257" y="5980034"/>
            <a:ext cx="1697486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KEBAN YOLU</a:t>
            </a:r>
            <a:endParaRPr lang="tr-TR" sz="1100" b="1" dirty="0"/>
          </a:p>
        </p:txBody>
      </p:sp>
      <p:sp>
        <p:nvSpPr>
          <p:cNvPr id="36" name="Metin kutusu 35"/>
          <p:cNvSpPr txBox="1"/>
          <p:nvPr/>
        </p:nvSpPr>
        <p:spPr>
          <a:xfrm>
            <a:off x="8786473" y="4545016"/>
            <a:ext cx="1028553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MİSLAND</a:t>
            </a:r>
            <a:endParaRPr lang="tr-TR" sz="1100" b="1" dirty="0"/>
          </a:p>
        </p:txBody>
      </p:sp>
      <p:sp>
        <p:nvSpPr>
          <p:cNvPr id="9" name="Sağ Ok 8"/>
          <p:cNvSpPr/>
          <p:nvPr/>
        </p:nvSpPr>
        <p:spPr>
          <a:xfrm>
            <a:off x="8073145" y="4619035"/>
            <a:ext cx="637356" cy="19840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/>
          <p:cNvSpPr/>
          <p:nvPr/>
        </p:nvSpPr>
        <p:spPr>
          <a:xfrm>
            <a:off x="7217015" y="4100824"/>
            <a:ext cx="414068" cy="4441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1811226" y="5306193"/>
            <a:ext cx="1697486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FIRAT ELEKTRİK</a:t>
            </a:r>
          </a:p>
          <a:p>
            <a:pPr algn="ctr"/>
            <a:r>
              <a:rPr lang="tr-TR" sz="1100" b="1" dirty="0" smtClean="0"/>
              <a:t>TRAFO TALEPLERİ -4</a:t>
            </a:r>
            <a:endParaRPr lang="tr-TR" sz="1100" b="1" dirty="0"/>
          </a:p>
        </p:txBody>
      </p:sp>
      <p:sp>
        <p:nvSpPr>
          <p:cNvPr id="31" name="Oval 30"/>
          <p:cNvSpPr/>
          <p:nvPr/>
        </p:nvSpPr>
        <p:spPr>
          <a:xfrm>
            <a:off x="2003679" y="947978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Oval 31"/>
          <p:cNvSpPr/>
          <p:nvPr/>
        </p:nvSpPr>
        <p:spPr>
          <a:xfrm>
            <a:off x="6427521" y="1009538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3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Resim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254" y="5786311"/>
            <a:ext cx="3804934" cy="867022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4829897" y="2839016"/>
            <a:ext cx="1135821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TİCK ALANI</a:t>
            </a:r>
            <a:endParaRPr lang="tr-TR" sz="1100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9077476" y="2720733"/>
            <a:ext cx="1328198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TRAFO ALANI İŞLENMESİ</a:t>
            </a:r>
            <a:endParaRPr lang="tr-TR" sz="1100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 b="26918"/>
          <a:stretch/>
        </p:blipFill>
        <p:spPr>
          <a:xfrm>
            <a:off x="1858128" y="693494"/>
            <a:ext cx="2868774" cy="250111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t="8564" r="-1132" b="28432"/>
          <a:stretch/>
        </p:blipFill>
        <p:spPr>
          <a:xfrm>
            <a:off x="6227947" y="629030"/>
            <a:ext cx="2855234" cy="2544591"/>
          </a:xfrm>
          <a:prstGeom prst="rect">
            <a:avLst/>
          </a:prstGeom>
        </p:spPr>
      </p:pic>
      <p:pic>
        <p:nvPicPr>
          <p:cNvPr id="30" name="Resim 29"/>
          <p:cNvPicPr>
            <a:picLocks noChangeAspect="1"/>
          </p:cNvPicPr>
          <p:nvPr/>
        </p:nvPicPr>
        <p:blipFill rotWithShape="1">
          <a:blip r:embed="rId5"/>
          <a:srcRect t="11259" b="4835"/>
          <a:stretch/>
        </p:blipFill>
        <p:spPr>
          <a:xfrm>
            <a:off x="4969535" y="3666761"/>
            <a:ext cx="5361309" cy="3008623"/>
          </a:xfrm>
          <a:prstGeom prst="rect">
            <a:avLst/>
          </a:prstGeom>
        </p:spPr>
      </p:pic>
      <p:sp>
        <p:nvSpPr>
          <p:cNvPr id="31" name="Metin kutusu 30"/>
          <p:cNvSpPr txBox="1"/>
          <p:nvPr/>
        </p:nvSpPr>
        <p:spPr>
          <a:xfrm rot="19908512">
            <a:off x="7911413" y="5972184"/>
            <a:ext cx="1697486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KEBAN YOLU</a:t>
            </a:r>
            <a:endParaRPr lang="tr-TR" sz="1100" b="1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8541458" y="4175400"/>
            <a:ext cx="1028553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MİSLAND</a:t>
            </a:r>
            <a:endParaRPr lang="tr-TR" sz="1100" b="1" dirty="0"/>
          </a:p>
        </p:txBody>
      </p:sp>
      <p:sp>
        <p:nvSpPr>
          <p:cNvPr id="35" name="Sağ Ok 34"/>
          <p:cNvSpPr/>
          <p:nvPr/>
        </p:nvSpPr>
        <p:spPr>
          <a:xfrm>
            <a:off x="7913531" y="4256977"/>
            <a:ext cx="637356" cy="19840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val 36"/>
          <p:cNvSpPr/>
          <p:nvPr/>
        </p:nvSpPr>
        <p:spPr>
          <a:xfrm>
            <a:off x="7462070" y="4090913"/>
            <a:ext cx="414068" cy="4441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Metin kutusu 39"/>
          <p:cNvSpPr txBox="1"/>
          <p:nvPr/>
        </p:nvSpPr>
        <p:spPr>
          <a:xfrm>
            <a:off x="1783298" y="5315418"/>
            <a:ext cx="1697486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FIRAT ELEKTRİK</a:t>
            </a:r>
          </a:p>
          <a:p>
            <a:pPr algn="ctr"/>
            <a:r>
              <a:rPr lang="tr-TR" sz="1100" b="1" dirty="0" smtClean="0"/>
              <a:t>TRAFO TALEPLERİ -5</a:t>
            </a:r>
            <a:endParaRPr lang="tr-TR" sz="1100" b="1" dirty="0"/>
          </a:p>
        </p:txBody>
      </p:sp>
      <p:sp>
        <p:nvSpPr>
          <p:cNvPr id="42" name="Oval 41"/>
          <p:cNvSpPr/>
          <p:nvPr/>
        </p:nvSpPr>
        <p:spPr>
          <a:xfrm>
            <a:off x="2797977" y="2030707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Oval 42"/>
          <p:cNvSpPr/>
          <p:nvPr/>
        </p:nvSpPr>
        <p:spPr>
          <a:xfrm>
            <a:off x="7115123" y="1921232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2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1271" r="22114" b="7389"/>
          <a:stretch/>
        </p:blipFill>
        <p:spPr>
          <a:xfrm>
            <a:off x="1752613" y="664234"/>
            <a:ext cx="3640347" cy="258012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2" r="4307" b="32201"/>
          <a:stretch/>
        </p:blipFill>
        <p:spPr>
          <a:xfrm>
            <a:off x="6356267" y="625577"/>
            <a:ext cx="3691477" cy="254479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254" y="5807039"/>
            <a:ext cx="4287309" cy="87680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800" y="3674611"/>
            <a:ext cx="5015615" cy="2999323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4829897" y="2839016"/>
            <a:ext cx="1135821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PARKALANI</a:t>
            </a:r>
            <a:endParaRPr lang="tr-TR" sz="1100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9077476" y="2720733"/>
            <a:ext cx="1328198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TRAFO ALANI İŞLENMESİ</a:t>
            </a:r>
            <a:endParaRPr lang="tr-TR" sz="1100" b="1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8842657" y="5027111"/>
            <a:ext cx="1028553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PROTOKOL YOLU</a:t>
            </a:r>
            <a:endParaRPr lang="tr-TR" sz="1100" b="1" dirty="0"/>
          </a:p>
        </p:txBody>
      </p:sp>
      <p:sp>
        <p:nvSpPr>
          <p:cNvPr id="35" name="Sağ Ok 34"/>
          <p:cNvSpPr/>
          <p:nvPr/>
        </p:nvSpPr>
        <p:spPr>
          <a:xfrm>
            <a:off x="8160980" y="5242554"/>
            <a:ext cx="637356" cy="19840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val 36"/>
          <p:cNvSpPr/>
          <p:nvPr/>
        </p:nvSpPr>
        <p:spPr>
          <a:xfrm>
            <a:off x="7799433" y="4717509"/>
            <a:ext cx="319975" cy="3673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Metin kutusu 35"/>
          <p:cNvSpPr txBox="1"/>
          <p:nvPr/>
        </p:nvSpPr>
        <p:spPr>
          <a:xfrm>
            <a:off x="1831569" y="5341758"/>
            <a:ext cx="1697486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FIRAT ELEKTRİK</a:t>
            </a:r>
          </a:p>
          <a:p>
            <a:pPr algn="ctr"/>
            <a:r>
              <a:rPr lang="tr-TR" sz="1100" b="1" dirty="0" smtClean="0"/>
              <a:t>TRAFO TALEPLERİ -6</a:t>
            </a:r>
            <a:endParaRPr lang="tr-TR" sz="1100" b="1" dirty="0"/>
          </a:p>
        </p:txBody>
      </p:sp>
      <p:sp>
        <p:nvSpPr>
          <p:cNvPr id="40" name="Oval 39"/>
          <p:cNvSpPr/>
          <p:nvPr/>
        </p:nvSpPr>
        <p:spPr>
          <a:xfrm>
            <a:off x="7690296" y="1479449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Oval 37"/>
          <p:cNvSpPr/>
          <p:nvPr/>
        </p:nvSpPr>
        <p:spPr>
          <a:xfrm>
            <a:off x="2794268" y="1139942"/>
            <a:ext cx="778518" cy="73152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450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722053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9354" y="182702"/>
            <a:ext cx="45719" cy="34949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63868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98380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Metin kutusu 37"/>
          <p:cNvSpPr txBox="1"/>
          <p:nvPr/>
        </p:nvSpPr>
        <p:spPr>
          <a:xfrm>
            <a:off x="1842246" y="4959397"/>
            <a:ext cx="2143222" cy="1200329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ZAFRAN  MAHALLESİ</a:t>
            </a:r>
          </a:p>
          <a:p>
            <a:pPr algn="ctr"/>
            <a:r>
              <a:rPr lang="tr-TR" b="1" dirty="0" smtClean="0"/>
              <a:t>ADA:170</a:t>
            </a:r>
          </a:p>
          <a:p>
            <a:pPr algn="ctr"/>
            <a:r>
              <a:rPr lang="tr-TR" b="1" dirty="0" smtClean="0"/>
              <a:t>PARSEL:26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1818757" y="1391228"/>
            <a:ext cx="1103648" cy="1277273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/>
              <a:t>E:0.10 YENÇOK:15.50 ÜNİVERSİTE ALANI BİR KISMIDA E:1.50 YENÇOK:15.50 LİSE ALANI</a:t>
            </a:r>
            <a:endParaRPr lang="tr-TR" sz="1600" b="1" dirty="0"/>
          </a:p>
        </p:txBody>
      </p:sp>
      <p:sp>
        <p:nvSpPr>
          <p:cNvPr id="36" name="Metin kutusu 35"/>
          <p:cNvSpPr txBox="1"/>
          <p:nvPr/>
        </p:nvSpPr>
        <p:spPr>
          <a:xfrm>
            <a:off x="9196690" y="1312791"/>
            <a:ext cx="1184771" cy="144655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/>
              <a:t>LİSE ALANI VE ÜNİVERSİTE ALANININ BİR KISMI ALINARAK E:2.00 YENÇOK:7 KAT HASTANE ALANI OLARAK DÜZENLENMESİ</a:t>
            </a:r>
            <a:endParaRPr lang="tr-TR" sz="1600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11" y="667548"/>
            <a:ext cx="2842645" cy="294169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22" y="652297"/>
            <a:ext cx="2704829" cy="2908054"/>
          </a:xfrm>
          <a:prstGeom prst="rect">
            <a:avLst/>
          </a:prstGeom>
        </p:spPr>
      </p:pic>
      <p:sp>
        <p:nvSpPr>
          <p:cNvPr id="10" name="Serbest Form 9"/>
          <p:cNvSpPr/>
          <p:nvPr/>
        </p:nvSpPr>
        <p:spPr>
          <a:xfrm>
            <a:off x="6996023" y="1431985"/>
            <a:ext cx="1328468" cy="1293962"/>
          </a:xfrm>
          <a:custGeom>
            <a:avLst/>
            <a:gdLst>
              <a:gd name="connsiteX0" fmla="*/ 0 w 1328468"/>
              <a:gd name="connsiteY0" fmla="*/ 301924 h 1293962"/>
              <a:gd name="connsiteX1" fmla="*/ 1130060 w 1328468"/>
              <a:gd name="connsiteY1" fmla="*/ 0 h 1293962"/>
              <a:gd name="connsiteX2" fmla="*/ 1242203 w 1328468"/>
              <a:gd name="connsiteY2" fmla="*/ 293298 h 1293962"/>
              <a:gd name="connsiteX3" fmla="*/ 1328468 w 1328468"/>
              <a:gd name="connsiteY3" fmla="*/ 1000664 h 1293962"/>
              <a:gd name="connsiteX4" fmla="*/ 232913 w 1328468"/>
              <a:gd name="connsiteY4" fmla="*/ 1293962 h 1293962"/>
              <a:gd name="connsiteX5" fmla="*/ 0 w 1328468"/>
              <a:gd name="connsiteY5" fmla="*/ 301924 h 129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8468" h="1293962">
                <a:moveTo>
                  <a:pt x="0" y="301924"/>
                </a:moveTo>
                <a:lnTo>
                  <a:pt x="1130060" y="0"/>
                </a:lnTo>
                <a:lnTo>
                  <a:pt x="1242203" y="293298"/>
                </a:lnTo>
                <a:lnTo>
                  <a:pt x="1328468" y="1000664"/>
                </a:lnTo>
                <a:lnTo>
                  <a:pt x="232913" y="1293962"/>
                </a:lnTo>
                <a:lnTo>
                  <a:pt x="0" y="301924"/>
                </a:lnTo>
                <a:close/>
              </a:path>
            </a:pathLst>
          </a:cu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erbest Form 10"/>
          <p:cNvSpPr/>
          <p:nvPr/>
        </p:nvSpPr>
        <p:spPr>
          <a:xfrm>
            <a:off x="3303917" y="802257"/>
            <a:ext cx="1544128" cy="1544128"/>
          </a:xfrm>
          <a:custGeom>
            <a:avLst/>
            <a:gdLst>
              <a:gd name="connsiteX0" fmla="*/ 0 w 1544128"/>
              <a:gd name="connsiteY0" fmla="*/ 396815 h 1544128"/>
              <a:gd name="connsiteX1" fmla="*/ 1354347 w 1544128"/>
              <a:gd name="connsiteY1" fmla="*/ 0 h 1544128"/>
              <a:gd name="connsiteX2" fmla="*/ 1544128 w 1544128"/>
              <a:gd name="connsiteY2" fmla="*/ 1207698 h 1544128"/>
              <a:gd name="connsiteX3" fmla="*/ 258792 w 1544128"/>
              <a:gd name="connsiteY3" fmla="*/ 1544128 h 1544128"/>
              <a:gd name="connsiteX4" fmla="*/ 0 w 1544128"/>
              <a:gd name="connsiteY4" fmla="*/ 396815 h 154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128" h="1544128">
                <a:moveTo>
                  <a:pt x="0" y="396815"/>
                </a:moveTo>
                <a:lnTo>
                  <a:pt x="1354347" y="0"/>
                </a:lnTo>
                <a:lnTo>
                  <a:pt x="1544128" y="1207698"/>
                </a:lnTo>
                <a:lnTo>
                  <a:pt x="258792" y="1544128"/>
                </a:lnTo>
                <a:lnTo>
                  <a:pt x="0" y="396815"/>
                </a:lnTo>
                <a:close/>
              </a:path>
            </a:pathLst>
          </a:cu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23" y="4059046"/>
            <a:ext cx="4715602" cy="2586363"/>
          </a:xfrm>
          <a:prstGeom prst="rect">
            <a:avLst/>
          </a:prstGeom>
        </p:spPr>
      </p:pic>
      <p:sp>
        <p:nvSpPr>
          <p:cNvPr id="13" name="Serbest Form 12"/>
          <p:cNvSpPr/>
          <p:nvPr/>
        </p:nvSpPr>
        <p:spPr>
          <a:xfrm>
            <a:off x="5555411" y="4649638"/>
            <a:ext cx="1250831" cy="1147313"/>
          </a:xfrm>
          <a:custGeom>
            <a:avLst/>
            <a:gdLst>
              <a:gd name="connsiteX0" fmla="*/ 0 w 1250831"/>
              <a:gd name="connsiteY0" fmla="*/ 120770 h 1147313"/>
              <a:gd name="connsiteX1" fmla="*/ 163902 w 1250831"/>
              <a:gd name="connsiteY1" fmla="*/ 1147313 h 1147313"/>
              <a:gd name="connsiteX2" fmla="*/ 1250831 w 1250831"/>
              <a:gd name="connsiteY2" fmla="*/ 871268 h 1147313"/>
              <a:gd name="connsiteX3" fmla="*/ 1035170 w 1250831"/>
              <a:gd name="connsiteY3" fmla="*/ 0 h 1147313"/>
              <a:gd name="connsiteX4" fmla="*/ 0 w 1250831"/>
              <a:gd name="connsiteY4" fmla="*/ 120770 h 114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831" h="1147313">
                <a:moveTo>
                  <a:pt x="0" y="120770"/>
                </a:moveTo>
                <a:lnTo>
                  <a:pt x="163902" y="1147313"/>
                </a:lnTo>
                <a:lnTo>
                  <a:pt x="1250831" y="871268"/>
                </a:lnTo>
                <a:lnTo>
                  <a:pt x="1035170" y="0"/>
                </a:lnTo>
                <a:lnTo>
                  <a:pt x="0" y="120770"/>
                </a:lnTo>
                <a:close/>
              </a:path>
            </a:pathLst>
          </a:cu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7086600" y="4732020"/>
            <a:ext cx="1001930" cy="461665"/>
          </a:xfrm>
          <a:prstGeom prst="rect">
            <a:avLst/>
          </a:prstGeom>
          <a:solidFill>
            <a:srgbClr val="FF6699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ÜNİVERSİTE MAHALLESİ</a:t>
            </a:r>
            <a:endParaRPr lang="tr-TR" sz="1200" b="1" dirty="0"/>
          </a:p>
        </p:txBody>
      </p:sp>
      <p:sp>
        <p:nvSpPr>
          <p:cNvPr id="26" name="Metin kutusu 25"/>
          <p:cNvSpPr txBox="1"/>
          <p:nvPr/>
        </p:nvSpPr>
        <p:spPr>
          <a:xfrm>
            <a:off x="1844635" y="4255643"/>
            <a:ext cx="2143222" cy="646331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u="sng" dirty="0" smtClean="0"/>
              <a:t>İTİRAZIN GÖRÜŞÜLMESİ</a:t>
            </a:r>
          </a:p>
        </p:txBody>
      </p:sp>
    </p:spTree>
    <p:extLst>
      <p:ext uri="{BB962C8B-B14F-4D97-AF65-F5344CB8AC3E}">
        <p14:creationId xmlns:p14="http://schemas.microsoft.com/office/powerpoint/2010/main" val="9496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t="11749" r="-850" b="11944"/>
          <a:stretch/>
        </p:blipFill>
        <p:spPr>
          <a:xfrm>
            <a:off x="3976646" y="3674611"/>
            <a:ext cx="6377514" cy="304925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7" b="6498"/>
          <a:stretch/>
        </p:blipFill>
        <p:spPr>
          <a:xfrm>
            <a:off x="6104899" y="600266"/>
            <a:ext cx="4305896" cy="257525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 r="17084" b="15139"/>
          <a:stretch/>
        </p:blipFill>
        <p:spPr>
          <a:xfrm>
            <a:off x="1744922" y="578517"/>
            <a:ext cx="4338296" cy="2652407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Metin kutusu 37"/>
          <p:cNvSpPr txBox="1"/>
          <p:nvPr/>
        </p:nvSpPr>
        <p:spPr>
          <a:xfrm>
            <a:off x="1888142" y="4677955"/>
            <a:ext cx="1969457" cy="1200329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BIZMİŞEN MAHALLESİ</a:t>
            </a:r>
          </a:p>
          <a:p>
            <a:pPr algn="ctr"/>
            <a:r>
              <a:rPr lang="tr-TR" b="1" dirty="0" smtClean="0"/>
              <a:t>ADA:162</a:t>
            </a:r>
          </a:p>
          <a:p>
            <a:pPr algn="ctr"/>
            <a:r>
              <a:rPr lang="tr-TR" b="1" dirty="0" smtClean="0"/>
              <a:t>PARSEL:9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6204631" y="2484040"/>
            <a:ext cx="1263617" cy="600164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E:0.60</a:t>
            </a:r>
            <a:endParaRPr lang="tr-TR" sz="1100" b="1" dirty="0"/>
          </a:p>
          <a:p>
            <a:pPr algn="ctr"/>
            <a:r>
              <a:rPr lang="tr-TR" sz="1100" b="1" dirty="0" smtClean="0"/>
              <a:t>YENÇOK:10.50</a:t>
            </a:r>
            <a:endParaRPr lang="tr-TR" sz="1100" b="1" dirty="0"/>
          </a:p>
          <a:p>
            <a:pPr algn="ctr"/>
            <a:r>
              <a:rPr lang="tr-TR" sz="1100" b="1" dirty="0" smtClean="0"/>
              <a:t>BETON SANTRALİ</a:t>
            </a:r>
            <a:endParaRPr lang="tr-TR" sz="1600" b="1" dirty="0"/>
          </a:p>
        </p:txBody>
      </p:sp>
      <p:sp>
        <p:nvSpPr>
          <p:cNvPr id="31" name="Metin kutusu 30"/>
          <p:cNvSpPr txBox="1"/>
          <p:nvPr/>
        </p:nvSpPr>
        <p:spPr>
          <a:xfrm>
            <a:off x="8539477" y="5105599"/>
            <a:ext cx="1103634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MİSLAND</a:t>
            </a:r>
            <a:endParaRPr lang="tr-TR" sz="1600" b="1" dirty="0"/>
          </a:p>
        </p:txBody>
      </p:sp>
      <p:sp>
        <p:nvSpPr>
          <p:cNvPr id="10" name="Serbest Form 9"/>
          <p:cNvSpPr/>
          <p:nvPr/>
        </p:nvSpPr>
        <p:spPr>
          <a:xfrm>
            <a:off x="4838700" y="4502395"/>
            <a:ext cx="1009650" cy="450605"/>
          </a:xfrm>
          <a:custGeom>
            <a:avLst/>
            <a:gdLst>
              <a:gd name="connsiteX0" fmla="*/ 19050 w 1009650"/>
              <a:gd name="connsiteY0" fmla="*/ 57150 h 428625"/>
              <a:gd name="connsiteX1" fmla="*/ 19050 w 1009650"/>
              <a:gd name="connsiteY1" fmla="*/ 57150 h 428625"/>
              <a:gd name="connsiteX2" fmla="*/ 0 w 1009650"/>
              <a:gd name="connsiteY2" fmla="*/ 428625 h 428625"/>
              <a:gd name="connsiteX3" fmla="*/ 581025 w 1009650"/>
              <a:gd name="connsiteY3" fmla="*/ 400050 h 428625"/>
              <a:gd name="connsiteX4" fmla="*/ 1009650 w 1009650"/>
              <a:gd name="connsiteY4" fmla="*/ 304800 h 428625"/>
              <a:gd name="connsiteX5" fmla="*/ 781050 w 1009650"/>
              <a:gd name="connsiteY5" fmla="*/ 0 h 428625"/>
              <a:gd name="connsiteX6" fmla="*/ 466725 w 1009650"/>
              <a:gd name="connsiteY6" fmla="*/ 123825 h 428625"/>
              <a:gd name="connsiteX7" fmla="*/ 381000 w 1009650"/>
              <a:gd name="connsiteY7" fmla="*/ 133350 h 428625"/>
              <a:gd name="connsiteX8" fmla="*/ 342900 w 1009650"/>
              <a:gd name="connsiteY8" fmla="*/ 142875 h 428625"/>
              <a:gd name="connsiteX9" fmla="*/ 247650 w 1009650"/>
              <a:gd name="connsiteY9" fmla="*/ 142875 h 428625"/>
              <a:gd name="connsiteX10" fmla="*/ 19050 w 1009650"/>
              <a:gd name="connsiteY10" fmla="*/ 5715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9650" h="428625">
                <a:moveTo>
                  <a:pt x="19050" y="57150"/>
                </a:moveTo>
                <a:lnTo>
                  <a:pt x="19050" y="57150"/>
                </a:lnTo>
                <a:lnTo>
                  <a:pt x="0" y="428625"/>
                </a:lnTo>
                <a:lnTo>
                  <a:pt x="581025" y="400050"/>
                </a:lnTo>
                <a:lnTo>
                  <a:pt x="1009650" y="304800"/>
                </a:lnTo>
                <a:lnTo>
                  <a:pt x="781050" y="0"/>
                </a:lnTo>
                <a:lnTo>
                  <a:pt x="466725" y="123825"/>
                </a:lnTo>
                <a:cubicBezTo>
                  <a:pt x="438150" y="127000"/>
                  <a:pt x="409417" y="128978"/>
                  <a:pt x="381000" y="133350"/>
                </a:cubicBezTo>
                <a:cubicBezTo>
                  <a:pt x="368061" y="135341"/>
                  <a:pt x="355958" y="141942"/>
                  <a:pt x="342900" y="142875"/>
                </a:cubicBezTo>
                <a:cubicBezTo>
                  <a:pt x="311231" y="145137"/>
                  <a:pt x="279400" y="142875"/>
                  <a:pt x="247650" y="142875"/>
                </a:cubicBezTo>
                <a:lnTo>
                  <a:pt x="19050" y="5715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Metin kutusu 21"/>
          <p:cNvSpPr txBox="1"/>
          <p:nvPr/>
        </p:nvSpPr>
        <p:spPr>
          <a:xfrm>
            <a:off x="1887765" y="3936476"/>
            <a:ext cx="1961208" cy="646331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u="sng" dirty="0" smtClean="0"/>
              <a:t>İTİRAZIN GÖRÜŞÜLMESİ</a:t>
            </a:r>
          </a:p>
        </p:txBody>
      </p:sp>
    </p:spTree>
    <p:extLst>
      <p:ext uri="{BB962C8B-B14F-4D97-AF65-F5344CB8AC3E}">
        <p14:creationId xmlns:p14="http://schemas.microsoft.com/office/powerpoint/2010/main" val="8545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78" y="3704838"/>
            <a:ext cx="5214515" cy="294912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5" t="27216" r="7524" b="15975"/>
          <a:stretch/>
        </p:blipFill>
        <p:spPr>
          <a:xfrm>
            <a:off x="6105073" y="611351"/>
            <a:ext cx="3236886" cy="252477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1" t="21954" r="11737" b="16453"/>
          <a:stretch/>
        </p:blipFill>
        <p:spPr>
          <a:xfrm>
            <a:off x="1737798" y="637227"/>
            <a:ext cx="3242603" cy="2586474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8" name="Metin kutusu 37"/>
          <p:cNvSpPr txBox="1"/>
          <p:nvPr/>
        </p:nvSpPr>
        <p:spPr>
          <a:xfrm>
            <a:off x="1853920" y="4585982"/>
            <a:ext cx="1969457" cy="1200329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RIZAİYE MAHALLESİ</a:t>
            </a:r>
          </a:p>
          <a:p>
            <a:pPr algn="ctr"/>
            <a:r>
              <a:rPr lang="tr-TR" b="1" dirty="0" smtClean="0"/>
              <a:t>ADA:138 PARSEL:116</a:t>
            </a:r>
          </a:p>
        </p:txBody>
      </p:sp>
      <p:sp>
        <p:nvSpPr>
          <p:cNvPr id="31" name="Metin kutusu 30"/>
          <p:cNvSpPr txBox="1"/>
          <p:nvPr/>
        </p:nvSpPr>
        <p:spPr>
          <a:xfrm>
            <a:off x="5049915" y="1819796"/>
            <a:ext cx="953706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PARK ALANI</a:t>
            </a:r>
            <a:endParaRPr lang="tr-TR" sz="1100" b="1" dirty="0"/>
          </a:p>
        </p:txBody>
      </p:sp>
      <p:sp>
        <p:nvSpPr>
          <p:cNvPr id="12" name="Oval 11"/>
          <p:cNvSpPr/>
          <p:nvPr/>
        </p:nvSpPr>
        <p:spPr>
          <a:xfrm>
            <a:off x="6433964" y="5433141"/>
            <a:ext cx="228524" cy="3611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0" name="Metin kutusu 29"/>
          <p:cNvSpPr txBox="1"/>
          <p:nvPr/>
        </p:nvSpPr>
        <p:spPr>
          <a:xfrm>
            <a:off x="8029943" y="4026832"/>
            <a:ext cx="1297497" cy="430887"/>
          </a:xfrm>
          <a:prstGeom prst="rect">
            <a:avLst/>
          </a:prstGeom>
          <a:solidFill>
            <a:srgbClr val="FF6699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ESKİ DEVLET HASTANESİ</a:t>
            </a:r>
          </a:p>
        </p:txBody>
      </p:sp>
      <p:sp>
        <p:nvSpPr>
          <p:cNvPr id="13" name="Aşağı Ok 12"/>
          <p:cNvSpPr/>
          <p:nvPr/>
        </p:nvSpPr>
        <p:spPr>
          <a:xfrm rot="14160254">
            <a:off x="7727806" y="4179697"/>
            <a:ext cx="193983" cy="379343"/>
          </a:xfrm>
          <a:prstGeom prst="down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6" name="Metin kutusu 35"/>
          <p:cNvSpPr txBox="1"/>
          <p:nvPr/>
        </p:nvSpPr>
        <p:spPr>
          <a:xfrm rot="20857266">
            <a:off x="3906444" y="4400514"/>
            <a:ext cx="1549592" cy="261610"/>
          </a:xfrm>
          <a:prstGeom prst="rect">
            <a:avLst/>
          </a:prstGeom>
          <a:solidFill>
            <a:srgbClr val="FF6699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YUNUS EMRE BULVARI</a:t>
            </a:r>
          </a:p>
        </p:txBody>
      </p:sp>
      <p:sp>
        <p:nvSpPr>
          <p:cNvPr id="32" name="Metin kutusu 31"/>
          <p:cNvSpPr txBox="1"/>
          <p:nvPr/>
        </p:nvSpPr>
        <p:spPr>
          <a:xfrm>
            <a:off x="9389413" y="1678266"/>
            <a:ext cx="1025685" cy="600164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PARK ALANI VE 5MLİK YOL DÜZENLEMESİ</a:t>
            </a:r>
            <a:endParaRPr lang="tr-TR" sz="1100" b="1" dirty="0"/>
          </a:p>
        </p:txBody>
      </p:sp>
    </p:spTree>
    <p:extLst>
      <p:ext uri="{BB962C8B-B14F-4D97-AF65-F5344CB8AC3E}">
        <p14:creationId xmlns:p14="http://schemas.microsoft.com/office/powerpoint/2010/main" val="35513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4"/>
          <a:stretch/>
        </p:blipFill>
        <p:spPr>
          <a:xfrm>
            <a:off x="4094268" y="3621496"/>
            <a:ext cx="6057632" cy="314127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3064" b="37437"/>
          <a:stretch/>
        </p:blipFill>
        <p:spPr>
          <a:xfrm>
            <a:off x="7510353" y="626234"/>
            <a:ext cx="2939286" cy="256638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4" r="32348" b="32077"/>
          <a:stretch/>
        </p:blipFill>
        <p:spPr>
          <a:xfrm>
            <a:off x="3128374" y="603240"/>
            <a:ext cx="2929352" cy="2595278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Metin kutusu 37"/>
          <p:cNvSpPr txBox="1"/>
          <p:nvPr/>
        </p:nvSpPr>
        <p:spPr>
          <a:xfrm>
            <a:off x="1858297" y="4605552"/>
            <a:ext cx="1969457" cy="1200329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İZZETPAŞA MAHALLESİ</a:t>
            </a:r>
          </a:p>
          <a:p>
            <a:pPr algn="ctr"/>
            <a:r>
              <a:rPr lang="tr-TR" b="1" dirty="0" smtClean="0"/>
              <a:t>ADA:1906</a:t>
            </a:r>
          </a:p>
          <a:p>
            <a:pPr algn="ctr"/>
            <a:r>
              <a:rPr lang="tr-TR" b="1" dirty="0" smtClean="0"/>
              <a:t>PARSEL:1-4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6129189" y="1096675"/>
            <a:ext cx="1393507" cy="1107996"/>
          </a:xfrm>
          <a:prstGeom prst="rect">
            <a:avLst/>
          </a:prstGeom>
          <a:solidFill>
            <a:srgbClr val="FF3399">
              <a:alpha val="80000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B-7 </a:t>
            </a:r>
            <a:r>
              <a:rPr lang="tr-TR" sz="1100" b="1" dirty="0"/>
              <a:t>YAPI NİZAMINDA TİCARET+KONUT (TİCK) </a:t>
            </a:r>
            <a:r>
              <a:rPr lang="tr-TR" sz="1100" b="1" dirty="0" smtClean="0"/>
              <a:t>ALANI OLARAK DÜZENLENMESİ</a:t>
            </a:r>
            <a:endParaRPr lang="tr-TR" sz="1100" b="1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1846477" y="1167425"/>
            <a:ext cx="1210434" cy="938719"/>
          </a:xfrm>
          <a:prstGeom prst="rect">
            <a:avLst/>
          </a:prstGeom>
          <a:solidFill>
            <a:srgbClr val="FF3399">
              <a:alpha val="80000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BL-12 YAPI NİZAMINDA TİCARET+KONUT (TİCK) ALANINDA KALMAKTADIR</a:t>
            </a:r>
            <a:endParaRPr lang="tr-TR" sz="1100" b="1" dirty="0"/>
          </a:p>
        </p:txBody>
      </p:sp>
      <p:sp>
        <p:nvSpPr>
          <p:cNvPr id="13" name="Dikdörtgen 12"/>
          <p:cNvSpPr/>
          <p:nvPr/>
        </p:nvSpPr>
        <p:spPr>
          <a:xfrm rot="20324985">
            <a:off x="5773464" y="4638252"/>
            <a:ext cx="2423990" cy="338554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YUNUS EMRE BULVARI</a:t>
            </a:r>
            <a:endParaRPr lang="tr-TR" sz="16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Oval 13"/>
          <p:cNvSpPr/>
          <p:nvPr/>
        </p:nvSpPr>
        <p:spPr>
          <a:xfrm rot="20003917">
            <a:off x="6998000" y="5015031"/>
            <a:ext cx="319178" cy="448574"/>
          </a:xfrm>
          <a:prstGeom prst="ellipse">
            <a:avLst/>
          </a:prstGeom>
          <a:solidFill>
            <a:srgbClr val="FF0000"/>
          </a:solidFill>
          <a:ln>
            <a:solidFill>
              <a:srgbClr val="FF3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 rot="2800775">
            <a:off x="7151755" y="5801946"/>
            <a:ext cx="1715875" cy="276999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2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HAMDİ BAŞARAN CAD.</a:t>
            </a:r>
            <a:endParaRPr lang="tr-TR" sz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039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54" y="3647677"/>
            <a:ext cx="4144835" cy="304679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6" b="13964"/>
          <a:stretch/>
        </p:blipFill>
        <p:spPr>
          <a:xfrm>
            <a:off x="6632830" y="586595"/>
            <a:ext cx="2507856" cy="261380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4" b="11658"/>
          <a:stretch/>
        </p:blipFill>
        <p:spPr>
          <a:xfrm>
            <a:off x="2312921" y="611751"/>
            <a:ext cx="2586312" cy="2623155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Metin kutusu 37"/>
          <p:cNvSpPr txBox="1"/>
          <p:nvPr/>
        </p:nvSpPr>
        <p:spPr>
          <a:xfrm>
            <a:off x="1811226" y="5092164"/>
            <a:ext cx="1969457" cy="1200329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ŞAHİNKAYA MAHALLESİ</a:t>
            </a:r>
          </a:p>
          <a:p>
            <a:pPr algn="ctr"/>
            <a:r>
              <a:rPr lang="tr-TR" b="1" dirty="0" smtClean="0"/>
              <a:t>ADA:4492</a:t>
            </a:r>
          </a:p>
          <a:p>
            <a:pPr algn="ctr"/>
            <a:r>
              <a:rPr lang="tr-TR" b="1" dirty="0" smtClean="0"/>
              <a:t>PARSEL:6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4829897" y="2839016"/>
            <a:ext cx="1135821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PARK ALANI</a:t>
            </a:r>
            <a:endParaRPr lang="tr-TR" sz="1100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9049548" y="2851538"/>
            <a:ext cx="1328198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YOL DÜZENLEMESİ</a:t>
            </a:r>
            <a:endParaRPr lang="tr-TR" sz="1100" b="1" dirty="0"/>
          </a:p>
        </p:txBody>
      </p:sp>
      <p:sp>
        <p:nvSpPr>
          <p:cNvPr id="11" name="Serbest Form 10"/>
          <p:cNvSpPr/>
          <p:nvPr/>
        </p:nvSpPr>
        <p:spPr>
          <a:xfrm rot="16200000">
            <a:off x="6762352" y="1834969"/>
            <a:ext cx="2194560" cy="533400"/>
          </a:xfrm>
          <a:custGeom>
            <a:avLst/>
            <a:gdLst>
              <a:gd name="connsiteX0" fmla="*/ 251460 w 2194560"/>
              <a:gd name="connsiteY0" fmla="*/ 533400 h 533400"/>
              <a:gd name="connsiteX1" fmla="*/ 487680 w 2194560"/>
              <a:gd name="connsiteY1" fmla="*/ 251460 h 533400"/>
              <a:gd name="connsiteX2" fmla="*/ 2133600 w 2194560"/>
              <a:gd name="connsiteY2" fmla="*/ 441960 h 533400"/>
              <a:gd name="connsiteX3" fmla="*/ 2194560 w 2194560"/>
              <a:gd name="connsiteY3" fmla="*/ 175260 h 533400"/>
              <a:gd name="connsiteX4" fmla="*/ 266700 w 2194560"/>
              <a:gd name="connsiteY4" fmla="*/ 0 h 533400"/>
              <a:gd name="connsiteX5" fmla="*/ 0 w 2194560"/>
              <a:gd name="connsiteY5" fmla="*/ 350520 h 533400"/>
              <a:gd name="connsiteX6" fmla="*/ 251460 w 2194560"/>
              <a:gd name="connsiteY6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60" h="533400">
                <a:moveTo>
                  <a:pt x="251460" y="533400"/>
                </a:moveTo>
                <a:lnTo>
                  <a:pt x="487680" y="251460"/>
                </a:lnTo>
                <a:lnTo>
                  <a:pt x="2133600" y="441960"/>
                </a:lnTo>
                <a:lnTo>
                  <a:pt x="2194560" y="175260"/>
                </a:lnTo>
                <a:lnTo>
                  <a:pt x="266700" y="0"/>
                </a:lnTo>
                <a:lnTo>
                  <a:pt x="0" y="350520"/>
                </a:lnTo>
                <a:lnTo>
                  <a:pt x="251460" y="53340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rot="16200000">
            <a:off x="2648880" y="1914244"/>
            <a:ext cx="2194560" cy="533400"/>
          </a:xfrm>
          <a:custGeom>
            <a:avLst/>
            <a:gdLst>
              <a:gd name="connsiteX0" fmla="*/ 251460 w 2194560"/>
              <a:gd name="connsiteY0" fmla="*/ 533400 h 533400"/>
              <a:gd name="connsiteX1" fmla="*/ 487680 w 2194560"/>
              <a:gd name="connsiteY1" fmla="*/ 251460 h 533400"/>
              <a:gd name="connsiteX2" fmla="*/ 2133600 w 2194560"/>
              <a:gd name="connsiteY2" fmla="*/ 441960 h 533400"/>
              <a:gd name="connsiteX3" fmla="*/ 2194560 w 2194560"/>
              <a:gd name="connsiteY3" fmla="*/ 175260 h 533400"/>
              <a:gd name="connsiteX4" fmla="*/ 266700 w 2194560"/>
              <a:gd name="connsiteY4" fmla="*/ 0 h 533400"/>
              <a:gd name="connsiteX5" fmla="*/ 0 w 2194560"/>
              <a:gd name="connsiteY5" fmla="*/ 350520 h 533400"/>
              <a:gd name="connsiteX6" fmla="*/ 251460 w 2194560"/>
              <a:gd name="connsiteY6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60" h="533400">
                <a:moveTo>
                  <a:pt x="251460" y="533400"/>
                </a:moveTo>
                <a:lnTo>
                  <a:pt x="487680" y="251460"/>
                </a:lnTo>
                <a:lnTo>
                  <a:pt x="2133600" y="441960"/>
                </a:lnTo>
                <a:lnTo>
                  <a:pt x="2194560" y="175260"/>
                </a:lnTo>
                <a:lnTo>
                  <a:pt x="266700" y="0"/>
                </a:lnTo>
                <a:lnTo>
                  <a:pt x="0" y="350520"/>
                </a:lnTo>
                <a:lnTo>
                  <a:pt x="251460" y="53340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5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25" y="3678758"/>
            <a:ext cx="4364864" cy="304328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3674"/>
          <a:stretch/>
        </p:blipFill>
        <p:spPr>
          <a:xfrm>
            <a:off x="6360514" y="621102"/>
            <a:ext cx="2571430" cy="260517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5" b="8041"/>
          <a:stretch/>
        </p:blipFill>
        <p:spPr>
          <a:xfrm>
            <a:off x="3066815" y="595223"/>
            <a:ext cx="2532613" cy="2596552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Metin kutusu 30"/>
          <p:cNvSpPr txBox="1"/>
          <p:nvPr/>
        </p:nvSpPr>
        <p:spPr>
          <a:xfrm>
            <a:off x="1825491" y="2513157"/>
            <a:ext cx="1135821" cy="600164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TİCK ALANI</a:t>
            </a:r>
          </a:p>
          <a:p>
            <a:pPr algn="ctr"/>
            <a:r>
              <a:rPr lang="tr-TR" sz="1100" b="1" dirty="0" smtClean="0"/>
              <a:t>E:1.50</a:t>
            </a:r>
          </a:p>
          <a:p>
            <a:pPr algn="ctr"/>
            <a:r>
              <a:rPr lang="tr-TR" sz="1100" b="1" dirty="0" smtClean="0"/>
              <a:t>Yençok:24.50</a:t>
            </a:r>
            <a:endParaRPr lang="tr-TR" sz="1100" b="1" dirty="0"/>
          </a:p>
        </p:txBody>
      </p:sp>
      <p:sp>
        <p:nvSpPr>
          <p:cNvPr id="38" name="Metin kutusu 37"/>
          <p:cNvSpPr txBox="1"/>
          <p:nvPr/>
        </p:nvSpPr>
        <p:spPr>
          <a:xfrm>
            <a:off x="1811226" y="5092164"/>
            <a:ext cx="1969457" cy="1200329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ZAFRAN MAHALLESİ</a:t>
            </a:r>
          </a:p>
          <a:p>
            <a:pPr algn="ctr"/>
            <a:r>
              <a:rPr lang="tr-TR" b="1" dirty="0" smtClean="0"/>
              <a:t>ADA:290</a:t>
            </a:r>
          </a:p>
          <a:p>
            <a:pPr algn="ctr"/>
            <a:r>
              <a:rPr lang="tr-TR" b="1" dirty="0" smtClean="0"/>
              <a:t>PARSEL:1,2,3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8980940" y="686158"/>
            <a:ext cx="1379234" cy="600164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TİCK ALANI</a:t>
            </a:r>
          </a:p>
          <a:p>
            <a:pPr algn="ctr"/>
            <a:r>
              <a:rPr lang="tr-TR" sz="1100" b="1" dirty="0" smtClean="0"/>
              <a:t>BLOK NİZAM 10 </a:t>
            </a:r>
            <a:r>
              <a:rPr lang="tr-TR" sz="1100" b="1" dirty="0" smtClean="0"/>
              <a:t>KAT</a:t>
            </a:r>
          </a:p>
          <a:p>
            <a:pPr algn="ctr"/>
            <a:r>
              <a:rPr lang="tr-TR" sz="1100" b="1" dirty="0" smtClean="0"/>
              <a:t>TAKS:0.25 </a:t>
            </a:r>
            <a:endParaRPr lang="tr-TR" sz="1100" b="1" dirty="0"/>
          </a:p>
        </p:txBody>
      </p:sp>
      <p:sp>
        <p:nvSpPr>
          <p:cNvPr id="34" name="Metin kutusu 33"/>
          <p:cNvSpPr txBox="1"/>
          <p:nvPr/>
        </p:nvSpPr>
        <p:spPr>
          <a:xfrm>
            <a:off x="3638296" y="4334598"/>
            <a:ext cx="1361452" cy="261610"/>
          </a:xfrm>
          <a:prstGeom prst="rect">
            <a:avLst/>
          </a:prstGeom>
          <a:solidFill>
            <a:srgbClr val="FF6699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ZAFRAN TOKİLER</a:t>
            </a:r>
          </a:p>
        </p:txBody>
      </p:sp>
      <p:sp>
        <p:nvSpPr>
          <p:cNvPr id="35" name="Aşağı Ok 34"/>
          <p:cNvSpPr/>
          <p:nvPr/>
        </p:nvSpPr>
        <p:spPr>
          <a:xfrm rot="8989386">
            <a:off x="4415792" y="4678156"/>
            <a:ext cx="144994" cy="424113"/>
          </a:xfrm>
          <a:prstGeom prst="downArrow">
            <a:avLst/>
          </a:prstGeom>
          <a:solidFill>
            <a:srgbClr val="E54B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erbest Form 4"/>
          <p:cNvSpPr/>
          <p:nvPr/>
        </p:nvSpPr>
        <p:spPr>
          <a:xfrm rot="5400000">
            <a:off x="2842135" y="1255913"/>
            <a:ext cx="2202180" cy="1409700"/>
          </a:xfrm>
          <a:custGeom>
            <a:avLst/>
            <a:gdLst>
              <a:gd name="connsiteX0" fmla="*/ 259080 w 2202180"/>
              <a:gd name="connsiteY0" fmla="*/ 15240 h 1409700"/>
              <a:gd name="connsiteX1" fmla="*/ 1927860 w 2202180"/>
              <a:gd name="connsiteY1" fmla="*/ 0 h 1409700"/>
              <a:gd name="connsiteX2" fmla="*/ 1973580 w 2202180"/>
              <a:gd name="connsiteY2" fmla="*/ 449580 h 1409700"/>
              <a:gd name="connsiteX3" fmla="*/ 1752600 w 2202180"/>
              <a:gd name="connsiteY3" fmla="*/ 754380 h 1409700"/>
              <a:gd name="connsiteX4" fmla="*/ 2179320 w 2202180"/>
              <a:gd name="connsiteY4" fmla="*/ 1043940 h 1409700"/>
              <a:gd name="connsiteX5" fmla="*/ 2202180 w 2202180"/>
              <a:gd name="connsiteY5" fmla="*/ 1219200 h 1409700"/>
              <a:gd name="connsiteX6" fmla="*/ 1684020 w 2202180"/>
              <a:gd name="connsiteY6" fmla="*/ 1409700 h 1409700"/>
              <a:gd name="connsiteX7" fmla="*/ 1409700 w 2202180"/>
              <a:gd name="connsiteY7" fmla="*/ 1127760 h 1409700"/>
              <a:gd name="connsiteX8" fmla="*/ 579120 w 2202180"/>
              <a:gd name="connsiteY8" fmla="*/ 952500 h 1409700"/>
              <a:gd name="connsiteX9" fmla="*/ 0 w 2202180"/>
              <a:gd name="connsiteY9" fmla="*/ 891540 h 1409700"/>
              <a:gd name="connsiteX10" fmla="*/ 213360 w 2202180"/>
              <a:gd name="connsiteY10" fmla="*/ 388620 h 1409700"/>
              <a:gd name="connsiteX11" fmla="*/ 259080 w 2202180"/>
              <a:gd name="connsiteY11" fmla="*/ 1524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2180" h="1409700">
                <a:moveTo>
                  <a:pt x="259080" y="15240"/>
                </a:moveTo>
                <a:lnTo>
                  <a:pt x="1927860" y="0"/>
                </a:lnTo>
                <a:lnTo>
                  <a:pt x="1973580" y="449580"/>
                </a:lnTo>
                <a:lnTo>
                  <a:pt x="1752600" y="754380"/>
                </a:lnTo>
                <a:lnTo>
                  <a:pt x="2179320" y="1043940"/>
                </a:lnTo>
                <a:lnTo>
                  <a:pt x="2202180" y="1219200"/>
                </a:lnTo>
                <a:lnTo>
                  <a:pt x="1684020" y="1409700"/>
                </a:lnTo>
                <a:lnTo>
                  <a:pt x="1409700" y="1127760"/>
                </a:lnTo>
                <a:lnTo>
                  <a:pt x="579120" y="952500"/>
                </a:lnTo>
                <a:lnTo>
                  <a:pt x="0" y="891540"/>
                </a:lnTo>
                <a:lnTo>
                  <a:pt x="213360" y="388620"/>
                </a:lnTo>
                <a:lnTo>
                  <a:pt x="259080" y="15240"/>
                </a:lnTo>
                <a:close/>
              </a:path>
            </a:pathLst>
          </a:custGeom>
          <a:solidFill>
            <a:srgbClr val="5B9BD5">
              <a:alpha val="5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Serbest Form 29"/>
          <p:cNvSpPr/>
          <p:nvPr/>
        </p:nvSpPr>
        <p:spPr>
          <a:xfrm rot="5400000">
            <a:off x="6161687" y="1247608"/>
            <a:ext cx="2202180" cy="1409700"/>
          </a:xfrm>
          <a:custGeom>
            <a:avLst/>
            <a:gdLst>
              <a:gd name="connsiteX0" fmla="*/ 259080 w 2202180"/>
              <a:gd name="connsiteY0" fmla="*/ 15240 h 1409700"/>
              <a:gd name="connsiteX1" fmla="*/ 1927860 w 2202180"/>
              <a:gd name="connsiteY1" fmla="*/ 0 h 1409700"/>
              <a:gd name="connsiteX2" fmla="*/ 1973580 w 2202180"/>
              <a:gd name="connsiteY2" fmla="*/ 449580 h 1409700"/>
              <a:gd name="connsiteX3" fmla="*/ 1752600 w 2202180"/>
              <a:gd name="connsiteY3" fmla="*/ 754380 h 1409700"/>
              <a:gd name="connsiteX4" fmla="*/ 2179320 w 2202180"/>
              <a:gd name="connsiteY4" fmla="*/ 1043940 h 1409700"/>
              <a:gd name="connsiteX5" fmla="*/ 2202180 w 2202180"/>
              <a:gd name="connsiteY5" fmla="*/ 1219200 h 1409700"/>
              <a:gd name="connsiteX6" fmla="*/ 1684020 w 2202180"/>
              <a:gd name="connsiteY6" fmla="*/ 1409700 h 1409700"/>
              <a:gd name="connsiteX7" fmla="*/ 1409700 w 2202180"/>
              <a:gd name="connsiteY7" fmla="*/ 1127760 h 1409700"/>
              <a:gd name="connsiteX8" fmla="*/ 579120 w 2202180"/>
              <a:gd name="connsiteY8" fmla="*/ 952500 h 1409700"/>
              <a:gd name="connsiteX9" fmla="*/ 0 w 2202180"/>
              <a:gd name="connsiteY9" fmla="*/ 891540 h 1409700"/>
              <a:gd name="connsiteX10" fmla="*/ 213360 w 2202180"/>
              <a:gd name="connsiteY10" fmla="*/ 388620 h 1409700"/>
              <a:gd name="connsiteX11" fmla="*/ 259080 w 2202180"/>
              <a:gd name="connsiteY11" fmla="*/ 1524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2180" h="1409700">
                <a:moveTo>
                  <a:pt x="259080" y="15240"/>
                </a:moveTo>
                <a:lnTo>
                  <a:pt x="1927860" y="0"/>
                </a:lnTo>
                <a:lnTo>
                  <a:pt x="1973580" y="449580"/>
                </a:lnTo>
                <a:lnTo>
                  <a:pt x="1752600" y="754380"/>
                </a:lnTo>
                <a:lnTo>
                  <a:pt x="2179320" y="1043940"/>
                </a:lnTo>
                <a:lnTo>
                  <a:pt x="2202180" y="1219200"/>
                </a:lnTo>
                <a:lnTo>
                  <a:pt x="1684020" y="1409700"/>
                </a:lnTo>
                <a:lnTo>
                  <a:pt x="1409700" y="1127760"/>
                </a:lnTo>
                <a:lnTo>
                  <a:pt x="579120" y="952500"/>
                </a:lnTo>
                <a:lnTo>
                  <a:pt x="0" y="891540"/>
                </a:lnTo>
                <a:lnTo>
                  <a:pt x="213360" y="388620"/>
                </a:lnTo>
                <a:lnTo>
                  <a:pt x="259080" y="15240"/>
                </a:lnTo>
                <a:close/>
              </a:path>
            </a:pathLst>
          </a:custGeom>
          <a:solidFill>
            <a:srgbClr val="5B9BD5">
              <a:alpha val="5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5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4815556" y="1489355"/>
            <a:ext cx="1135821" cy="600164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A-5 </a:t>
            </a:r>
          </a:p>
          <a:p>
            <a:pPr algn="ctr"/>
            <a:r>
              <a:rPr lang="tr-TR" sz="1100" b="1" dirty="0" smtClean="0"/>
              <a:t>(0.30-1.50)</a:t>
            </a:r>
          </a:p>
          <a:p>
            <a:pPr algn="ctr"/>
            <a:r>
              <a:rPr lang="tr-TR" sz="1100" b="1" dirty="0" smtClean="0"/>
              <a:t>KONUT ALANI</a:t>
            </a:r>
            <a:endParaRPr lang="tr-TR" sz="1100" b="1" dirty="0"/>
          </a:p>
        </p:txBody>
      </p:sp>
      <p:sp>
        <p:nvSpPr>
          <p:cNvPr id="36" name="Metin kutusu 35"/>
          <p:cNvSpPr txBox="1"/>
          <p:nvPr/>
        </p:nvSpPr>
        <p:spPr>
          <a:xfrm>
            <a:off x="2010233" y="4843926"/>
            <a:ext cx="1434584" cy="769441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GÜMÜŞKAVAK MAHALLESİ</a:t>
            </a:r>
          </a:p>
          <a:p>
            <a:pPr algn="ctr"/>
            <a:r>
              <a:rPr lang="tr-TR" sz="1100" b="1" dirty="0" smtClean="0"/>
              <a:t>ADA:3755</a:t>
            </a:r>
          </a:p>
          <a:p>
            <a:pPr algn="ctr"/>
            <a:r>
              <a:rPr lang="tr-TR" sz="1100" b="1" dirty="0" smtClean="0"/>
              <a:t>PARSEL:3-4</a:t>
            </a:r>
            <a:endParaRPr lang="tr-TR" sz="1100" b="1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8772307" y="1513137"/>
            <a:ext cx="1135821" cy="769441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E:1.50 Yençok:15.50</a:t>
            </a:r>
          </a:p>
          <a:p>
            <a:pPr algn="ctr"/>
            <a:r>
              <a:rPr lang="tr-TR" sz="1100" b="1" dirty="0" smtClean="0"/>
              <a:t>T2(Ticaret) ALANI</a:t>
            </a:r>
            <a:endParaRPr lang="tr-TR" sz="1100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66"/>
          <a:stretch/>
        </p:blipFill>
        <p:spPr>
          <a:xfrm>
            <a:off x="2589156" y="671979"/>
            <a:ext cx="1965677" cy="248467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1" t="2013"/>
          <a:stretch/>
        </p:blipFill>
        <p:spPr>
          <a:xfrm>
            <a:off x="6542046" y="663746"/>
            <a:ext cx="2133408" cy="250687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94" y="3702632"/>
            <a:ext cx="5192786" cy="2947375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>
            <a:off x="2760453" y="1061049"/>
            <a:ext cx="1293962" cy="1656272"/>
          </a:xfrm>
          <a:custGeom>
            <a:avLst/>
            <a:gdLst>
              <a:gd name="connsiteX0" fmla="*/ 0 w 1293962"/>
              <a:gd name="connsiteY0" fmla="*/ 1509623 h 1656272"/>
              <a:gd name="connsiteX1" fmla="*/ 526211 w 1293962"/>
              <a:gd name="connsiteY1" fmla="*/ 86264 h 1656272"/>
              <a:gd name="connsiteX2" fmla="*/ 621102 w 1293962"/>
              <a:gd name="connsiteY2" fmla="*/ 43132 h 1656272"/>
              <a:gd name="connsiteX3" fmla="*/ 638355 w 1293962"/>
              <a:gd name="connsiteY3" fmla="*/ 0 h 1656272"/>
              <a:gd name="connsiteX4" fmla="*/ 992038 w 1293962"/>
              <a:gd name="connsiteY4" fmla="*/ 181155 h 1656272"/>
              <a:gd name="connsiteX5" fmla="*/ 1293962 w 1293962"/>
              <a:gd name="connsiteY5" fmla="*/ 396815 h 1656272"/>
              <a:gd name="connsiteX6" fmla="*/ 836762 w 1293962"/>
              <a:gd name="connsiteY6" fmla="*/ 1509623 h 1656272"/>
              <a:gd name="connsiteX7" fmla="*/ 396815 w 1293962"/>
              <a:gd name="connsiteY7" fmla="*/ 1656272 h 1656272"/>
              <a:gd name="connsiteX8" fmla="*/ 0 w 1293962"/>
              <a:gd name="connsiteY8" fmla="*/ 1509623 h 165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3962" h="1656272">
                <a:moveTo>
                  <a:pt x="0" y="1509623"/>
                </a:moveTo>
                <a:lnTo>
                  <a:pt x="526211" y="86264"/>
                </a:lnTo>
                <a:cubicBezTo>
                  <a:pt x="609725" y="49148"/>
                  <a:pt x="578519" y="64425"/>
                  <a:pt x="621102" y="43132"/>
                </a:cubicBezTo>
                <a:lnTo>
                  <a:pt x="638355" y="0"/>
                </a:lnTo>
                <a:lnTo>
                  <a:pt x="992038" y="181155"/>
                </a:lnTo>
                <a:lnTo>
                  <a:pt x="1293962" y="396815"/>
                </a:lnTo>
                <a:lnTo>
                  <a:pt x="836762" y="1509623"/>
                </a:lnTo>
                <a:lnTo>
                  <a:pt x="396815" y="1656272"/>
                </a:lnTo>
                <a:lnTo>
                  <a:pt x="0" y="1509623"/>
                </a:lnTo>
                <a:close/>
              </a:path>
            </a:pathLst>
          </a:custGeom>
          <a:solidFill>
            <a:srgbClr val="FF31D8">
              <a:alpha val="4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 6"/>
          <p:cNvSpPr/>
          <p:nvPr/>
        </p:nvSpPr>
        <p:spPr>
          <a:xfrm>
            <a:off x="7289321" y="1595887"/>
            <a:ext cx="862641" cy="1130060"/>
          </a:xfrm>
          <a:custGeom>
            <a:avLst/>
            <a:gdLst>
              <a:gd name="connsiteX0" fmla="*/ 0 w 862641"/>
              <a:gd name="connsiteY0" fmla="*/ 1009290 h 1130060"/>
              <a:gd name="connsiteX1" fmla="*/ 370936 w 862641"/>
              <a:gd name="connsiteY1" fmla="*/ 0 h 1130060"/>
              <a:gd name="connsiteX2" fmla="*/ 431321 w 862641"/>
              <a:gd name="connsiteY2" fmla="*/ 8626 h 1130060"/>
              <a:gd name="connsiteX3" fmla="*/ 707366 w 862641"/>
              <a:gd name="connsiteY3" fmla="*/ 120770 h 1130060"/>
              <a:gd name="connsiteX4" fmla="*/ 862641 w 862641"/>
              <a:gd name="connsiteY4" fmla="*/ 258792 h 1130060"/>
              <a:gd name="connsiteX5" fmla="*/ 577970 w 862641"/>
              <a:gd name="connsiteY5" fmla="*/ 1017917 h 1130060"/>
              <a:gd name="connsiteX6" fmla="*/ 267419 w 862641"/>
              <a:gd name="connsiteY6" fmla="*/ 1130060 h 1130060"/>
              <a:gd name="connsiteX7" fmla="*/ 0 w 862641"/>
              <a:gd name="connsiteY7" fmla="*/ 100929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2641" h="1130060">
                <a:moveTo>
                  <a:pt x="0" y="1009290"/>
                </a:moveTo>
                <a:lnTo>
                  <a:pt x="370936" y="0"/>
                </a:lnTo>
                <a:lnTo>
                  <a:pt x="431321" y="8626"/>
                </a:lnTo>
                <a:lnTo>
                  <a:pt x="707366" y="120770"/>
                </a:lnTo>
                <a:lnTo>
                  <a:pt x="862641" y="258792"/>
                </a:lnTo>
                <a:lnTo>
                  <a:pt x="577970" y="1017917"/>
                </a:lnTo>
                <a:lnTo>
                  <a:pt x="267419" y="1130060"/>
                </a:lnTo>
                <a:lnTo>
                  <a:pt x="0" y="1009290"/>
                </a:lnTo>
                <a:close/>
              </a:path>
            </a:pathLst>
          </a:custGeom>
          <a:solidFill>
            <a:srgbClr val="FF31D8">
              <a:alpha val="40000"/>
            </a:srgb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5469509" y="5756407"/>
            <a:ext cx="1697486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KEKLİKTEPE KAVŞAĞI</a:t>
            </a:r>
            <a:endParaRPr lang="tr-TR" sz="1100" b="1" dirty="0"/>
          </a:p>
        </p:txBody>
      </p:sp>
      <p:sp>
        <p:nvSpPr>
          <p:cNvPr id="10" name="Serbest Form 9"/>
          <p:cNvSpPr/>
          <p:nvPr/>
        </p:nvSpPr>
        <p:spPr>
          <a:xfrm>
            <a:off x="5564038" y="4356340"/>
            <a:ext cx="517585" cy="707366"/>
          </a:xfrm>
          <a:custGeom>
            <a:avLst/>
            <a:gdLst>
              <a:gd name="connsiteX0" fmla="*/ 0 w 517585"/>
              <a:gd name="connsiteY0" fmla="*/ 646981 h 707366"/>
              <a:gd name="connsiteX1" fmla="*/ 224287 w 517585"/>
              <a:gd name="connsiteY1" fmla="*/ 0 h 707366"/>
              <a:gd name="connsiteX2" fmla="*/ 517585 w 517585"/>
              <a:gd name="connsiteY2" fmla="*/ 163902 h 707366"/>
              <a:gd name="connsiteX3" fmla="*/ 370936 w 517585"/>
              <a:gd name="connsiteY3" fmla="*/ 595222 h 707366"/>
              <a:gd name="connsiteX4" fmla="*/ 181154 w 517585"/>
              <a:gd name="connsiteY4" fmla="*/ 707366 h 707366"/>
              <a:gd name="connsiteX5" fmla="*/ 0 w 517585"/>
              <a:gd name="connsiteY5" fmla="*/ 646981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585" h="707366">
                <a:moveTo>
                  <a:pt x="0" y="646981"/>
                </a:moveTo>
                <a:lnTo>
                  <a:pt x="224287" y="0"/>
                </a:lnTo>
                <a:lnTo>
                  <a:pt x="517585" y="163902"/>
                </a:lnTo>
                <a:lnTo>
                  <a:pt x="370936" y="595222"/>
                </a:lnTo>
                <a:lnTo>
                  <a:pt x="181154" y="707366"/>
                </a:lnTo>
                <a:lnTo>
                  <a:pt x="0" y="646981"/>
                </a:lnTo>
                <a:close/>
              </a:path>
            </a:pathLst>
          </a:custGeom>
          <a:solidFill>
            <a:srgbClr val="FF31D8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8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3248" r="5838" b="-1"/>
          <a:stretch/>
        </p:blipFill>
        <p:spPr>
          <a:xfrm>
            <a:off x="6992977" y="638671"/>
            <a:ext cx="3485072" cy="300218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73" y="607170"/>
            <a:ext cx="3747587" cy="3022644"/>
          </a:xfrm>
          <a:prstGeom prst="rect">
            <a:avLst/>
          </a:prstGeom>
        </p:spPr>
      </p:pic>
      <p:pic>
        <p:nvPicPr>
          <p:cNvPr id="28" name="Resim 2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98" y="4017946"/>
            <a:ext cx="5753100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722053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9354" y="182702"/>
            <a:ext cx="45719" cy="34949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63868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98380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Metin kutusu 37"/>
          <p:cNvSpPr txBox="1"/>
          <p:nvPr/>
        </p:nvSpPr>
        <p:spPr>
          <a:xfrm>
            <a:off x="1842246" y="5071537"/>
            <a:ext cx="2143222" cy="1200329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BIZMİŞEN MAHALLESİ</a:t>
            </a:r>
          </a:p>
          <a:p>
            <a:pPr algn="ctr"/>
            <a:r>
              <a:rPr lang="tr-TR" b="1" dirty="0" smtClean="0"/>
              <a:t>2330/1, 2329/1-2</a:t>
            </a:r>
          </a:p>
          <a:p>
            <a:pPr algn="ctr"/>
            <a:r>
              <a:rPr lang="tr-TR" b="1" dirty="0" smtClean="0"/>
              <a:t>PARSEL:1 - 401</a:t>
            </a:r>
          </a:p>
        </p:txBody>
      </p:sp>
      <p:sp>
        <p:nvSpPr>
          <p:cNvPr id="31" name="Metin kutusu 30"/>
          <p:cNvSpPr txBox="1"/>
          <p:nvPr/>
        </p:nvSpPr>
        <p:spPr>
          <a:xfrm>
            <a:off x="7587472" y="4274627"/>
            <a:ext cx="1061549" cy="4001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 smtClean="0"/>
              <a:t>ÖZEL BİLGEM KOLEJİ</a:t>
            </a:r>
            <a:endParaRPr lang="tr-TR" sz="1000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1833412" y="700528"/>
            <a:ext cx="1379966" cy="600164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E:1.20, YENÇOK:15.50</a:t>
            </a:r>
          </a:p>
          <a:p>
            <a:pPr algn="ctr"/>
            <a:r>
              <a:rPr lang="tr-TR" sz="1100" b="1" dirty="0" smtClean="0"/>
              <a:t>Konut Alanı</a:t>
            </a:r>
            <a:endParaRPr lang="tr-TR" sz="1600" b="1" dirty="0"/>
          </a:p>
        </p:txBody>
      </p:sp>
      <p:sp>
        <p:nvSpPr>
          <p:cNvPr id="36" name="Metin kutusu 35"/>
          <p:cNvSpPr txBox="1"/>
          <p:nvPr/>
        </p:nvSpPr>
        <p:spPr>
          <a:xfrm>
            <a:off x="6137333" y="2427771"/>
            <a:ext cx="1554094" cy="1107996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KAMULAŞTIRMA VE ŞUYULANDIRMA HATTINA UYGUN OLARAK  ADA FORMLARININ DÜZENLENMESİ</a:t>
            </a:r>
            <a:endParaRPr lang="tr-TR" sz="1600" b="1" dirty="0"/>
          </a:p>
        </p:txBody>
      </p:sp>
      <p:sp>
        <p:nvSpPr>
          <p:cNvPr id="30" name="Metin kutusu 29"/>
          <p:cNvSpPr txBox="1"/>
          <p:nvPr/>
        </p:nvSpPr>
        <p:spPr>
          <a:xfrm rot="20133366">
            <a:off x="6266845" y="5519722"/>
            <a:ext cx="1591757" cy="246221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 smtClean="0"/>
              <a:t>BASKİL YOLU</a:t>
            </a:r>
            <a:endParaRPr lang="tr-TR" sz="1000" b="1" dirty="0"/>
          </a:p>
        </p:txBody>
      </p:sp>
      <p:sp>
        <p:nvSpPr>
          <p:cNvPr id="7" name="Aşağı Ok 6"/>
          <p:cNvSpPr/>
          <p:nvPr/>
        </p:nvSpPr>
        <p:spPr>
          <a:xfrm rot="12970072">
            <a:off x="7874205" y="4620790"/>
            <a:ext cx="175803" cy="313727"/>
          </a:xfrm>
          <a:prstGeom prst="downArrow">
            <a:avLst/>
          </a:prstGeom>
          <a:solidFill>
            <a:srgbClr val="FF6699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erbest Form 12"/>
          <p:cNvSpPr/>
          <p:nvPr/>
        </p:nvSpPr>
        <p:spPr>
          <a:xfrm>
            <a:off x="7358332" y="836762"/>
            <a:ext cx="2518913" cy="1906438"/>
          </a:xfrm>
          <a:custGeom>
            <a:avLst/>
            <a:gdLst>
              <a:gd name="connsiteX0" fmla="*/ 60385 w 2518913"/>
              <a:gd name="connsiteY0" fmla="*/ 879895 h 1906438"/>
              <a:gd name="connsiteX1" fmla="*/ 0 w 2518913"/>
              <a:gd name="connsiteY1" fmla="*/ 974785 h 1906438"/>
              <a:gd name="connsiteX2" fmla="*/ 457200 w 2518913"/>
              <a:gd name="connsiteY2" fmla="*/ 1906438 h 1906438"/>
              <a:gd name="connsiteX3" fmla="*/ 2518913 w 2518913"/>
              <a:gd name="connsiteY3" fmla="*/ 940280 h 1906438"/>
              <a:gd name="connsiteX4" fmla="*/ 2070340 w 2518913"/>
              <a:gd name="connsiteY4" fmla="*/ 8627 h 1906438"/>
              <a:gd name="connsiteX5" fmla="*/ 1958196 w 2518913"/>
              <a:gd name="connsiteY5" fmla="*/ 0 h 1906438"/>
              <a:gd name="connsiteX6" fmla="*/ 60385 w 2518913"/>
              <a:gd name="connsiteY6" fmla="*/ 879895 h 190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913" h="1906438">
                <a:moveTo>
                  <a:pt x="60385" y="879895"/>
                </a:moveTo>
                <a:lnTo>
                  <a:pt x="0" y="974785"/>
                </a:lnTo>
                <a:lnTo>
                  <a:pt x="457200" y="1906438"/>
                </a:lnTo>
                <a:lnTo>
                  <a:pt x="2518913" y="940280"/>
                </a:lnTo>
                <a:lnTo>
                  <a:pt x="2070340" y="8627"/>
                </a:lnTo>
                <a:lnTo>
                  <a:pt x="1958196" y="0"/>
                </a:lnTo>
                <a:lnTo>
                  <a:pt x="60385" y="879895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erbest Form 13"/>
          <p:cNvSpPr/>
          <p:nvPr/>
        </p:nvSpPr>
        <p:spPr>
          <a:xfrm>
            <a:off x="7919049" y="2001328"/>
            <a:ext cx="2173857" cy="1397480"/>
          </a:xfrm>
          <a:custGeom>
            <a:avLst/>
            <a:gdLst>
              <a:gd name="connsiteX0" fmla="*/ 0 w 2173857"/>
              <a:gd name="connsiteY0" fmla="*/ 905774 h 1397480"/>
              <a:gd name="connsiteX1" fmla="*/ 138023 w 2173857"/>
              <a:gd name="connsiteY1" fmla="*/ 1181819 h 1397480"/>
              <a:gd name="connsiteX2" fmla="*/ 362309 w 2173857"/>
              <a:gd name="connsiteY2" fmla="*/ 1397480 h 1397480"/>
              <a:gd name="connsiteX3" fmla="*/ 465826 w 2173857"/>
              <a:gd name="connsiteY3" fmla="*/ 1388853 h 1397480"/>
              <a:gd name="connsiteX4" fmla="*/ 2173857 w 2173857"/>
              <a:gd name="connsiteY4" fmla="*/ 517585 h 1397480"/>
              <a:gd name="connsiteX5" fmla="*/ 1923691 w 2173857"/>
              <a:gd name="connsiteY5" fmla="*/ 8627 h 1397480"/>
              <a:gd name="connsiteX6" fmla="*/ 1871932 w 2173857"/>
              <a:gd name="connsiteY6" fmla="*/ 0 h 1397480"/>
              <a:gd name="connsiteX7" fmla="*/ 0 w 2173857"/>
              <a:gd name="connsiteY7" fmla="*/ 905774 h 13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3857" h="1397480">
                <a:moveTo>
                  <a:pt x="0" y="905774"/>
                </a:moveTo>
                <a:lnTo>
                  <a:pt x="138023" y="1181819"/>
                </a:lnTo>
                <a:lnTo>
                  <a:pt x="362309" y="1397480"/>
                </a:lnTo>
                <a:lnTo>
                  <a:pt x="465826" y="1388853"/>
                </a:lnTo>
                <a:lnTo>
                  <a:pt x="2173857" y="517585"/>
                </a:lnTo>
                <a:lnTo>
                  <a:pt x="1923691" y="8627"/>
                </a:lnTo>
                <a:lnTo>
                  <a:pt x="1871932" y="0"/>
                </a:lnTo>
                <a:lnTo>
                  <a:pt x="0" y="905774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Serbest Form 14"/>
          <p:cNvSpPr/>
          <p:nvPr/>
        </p:nvSpPr>
        <p:spPr>
          <a:xfrm>
            <a:off x="2881223" y="1293962"/>
            <a:ext cx="1802920" cy="2182483"/>
          </a:xfrm>
          <a:custGeom>
            <a:avLst/>
            <a:gdLst>
              <a:gd name="connsiteX0" fmla="*/ 17252 w 1802920"/>
              <a:gd name="connsiteY0" fmla="*/ 422695 h 2182483"/>
              <a:gd name="connsiteX1" fmla="*/ 0 w 1802920"/>
              <a:gd name="connsiteY1" fmla="*/ 517585 h 2182483"/>
              <a:gd name="connsiteX2" fmla="*/ 655607 w 1802920"/>
              <a:gd name="connsiteY2" fmla="*/ 1932317 h 2182483"/>
              <a:gd name="connsiteX3" fmla="*/ 923026 w 1802920"/>
              <a:gd name="connsiteY3" fmla="*/ 2147978 h 2182483"/>
              <a:gd name="connsiteX4" fmla="*/ 1207698 w 1802920"/>
              <a:gd name="connsiteY4" fmla="*/ 2182483 h 2182483"/>
              <a:gd name="connsiteX5" fmla="*/ 1733909 w 1802920"/>
              <a:gd name="connsiteY5" fmla="*/ 1975449 h 2182483"/>
              <a:gd name="connsiteX6" fmla="*/ 1802920 w 1802920"/>
              <a:gd name="connsiteY6" fmla="*/ 1811547 h 2182483"/>
              <a:gd name="connsiteX7" fmla="*/ 957532 w 1802920"/>
              <a:gd name="connsiteY7" fmla="*/ 34506 h 2182483"/>
              <a:gd name="connsiteX8" fmla="*/ 879894 w 1802920"/>
              <a:gd name="connsiteY8" fmla="*/ 0 h 2182483"/>
              <a:gd name="connsiteX9" fmla="*/ 17252 w 1802920"/>
              <a:gd name="connsiteY9" fmla="*/ 422695 h 218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2920" h="2182483">
                <a:moveTo>
                  <a:pt x="17252" y="422695"/>
                </a:moveTo>
                <a:lnTo>
                  <a:pt x="0" y="517585"/>
                </a:lnTo>
                <a:lnTo>
                  <a:pt x="655607" y="1932317"/>
                </a:lnTo>
                <a:lnTo>
                  <a:pt x="923026" y="2147978"/>
                </a:lnTo>
                <a:lnTo>
                  <a:pt x="1207698" y="2182483"/>
                </a:lnTo>
                <a:lnTo>
                  <a:pt x="1733909" y="1975449"/>
                </a:lnTo>
                <a:lnTo>
                  <a:pt x="1802920" y="1811547"/>
                </a:lnTo>
                <a:lnTo>
                  <a:pt x="957532" y="34506"/>
                </a:lnTo>
                <a:lnTo>
                  <a:pt x="879894" y="0"/>
                </a:lnTo>
                <a:lnTo>
                  <a:pt x="17252" y="422695"/>
                </a:lnTo>
                <a:close/>
              </a:path>
            </a:pathLst>
          </a:cu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Serbest Form 16"/>
          <p:cNvSpPr/>
          <p:nvPr/>
        </p:nvSpPr>
        <p:spPr>
          <a:xfrm>
            <a:off x="4080294" y="819509"/>
            <a:ext cx="1595887" cy="2199736"/>
          </a:xfrm>
          <a:custGeom>
            <a:avLst/>
            <a:gdLst>
              <a:gd name="connsiteX0" fmla="*/ 34506 w 1595887"/>
              <a:gd name="connsiteY0" fmla="*/ 345057 h 2199736"/>
              <a:gd name="connsiteX1" fmla="*/ 0 w 1595887"/>
              <a:gd name="connsiteY1" fmla="*/ 414068 h 2199736"/>
              <a:gd name="connsiteX2" fmla="*/ 836763 w 1595887"/>
              <a:gd name="connsiteY2" fmla="*/ 2165231 h 2199736"/>
              <a:gd name="connsiteX3" fmla="*/ 974785 w 1595887"/>
              <a:gd name="connsiteY3" fmla="*/ 2199736 h 2199736"/>
              <a:gd name="connsiteX4" fmla="*/ 1595887 w 1595887"/>
              <a:gd name="connsiteY4" fmla="*/ 1889185 h 2199736"/>
              <a:gd name="connsiteX5" fmla="*/ 1552755 w 1595887"/>
              <a:gd name="connsiteY5" fmla="*/ 1828800 h 2199736"/>
              <a:gd name="connsiteX6" fmla="*/ 1276710 w 1595887"/>
              <a:gd name="connsiteY6" fmla="*/ 1233578 h 2199736"/>
              <a:gd name="connsiteX7" fmla="*/ 1293963 w 1595887"/>
              <a:gd name="connsiteY7" fmla="*/ 940280 h 2199736"/>
              <a:gd name="connsiteX8" fmla="*/ 836763 w 1595887"/>
              <a:gd name="connsiteY8" fmla="*/ 8627 h 2199736"/>
              <a:gd name="connsiteX9" fmla="*/ 741872 w 1595887"/>
              <a:gd name="connsiteY9" fmla="*/ 0 h 2199736"/>
              <a:gd name="connsiteX10" fmla="*/ 34506 w 1595887"/>
              <a:gd name="connsiteY10" fmla="*/ 345057 h 219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5887" h="2199736">
                <a:moveTo>
                  <a:pt x="34506" y="345057"/>
                </a:moveTo>
                <a:lnTo>
                  <a:pt x="0" y="414068"/>
                </a:lnTo>
                <a:lnTo>
                  <a:pt x="836763" y="2165231"/>
                </a:lnTo>
                <a:lnTo>
                  <a:pt x="974785" y="2199736"/>
                </a:lnTo>
                <a:lnTo>
                  <a:pt x="1595887" y="1889185"/>
                </a:lnTo>
                <a:lnTo>
                  <a:pt x="1552755" y="1828800"/>
                </a:lnTo>
                <a:lnTo>
                  <a:pt x="1276710" y="1233578"/>
                </a:lnTo>
                <a:lnTo>
                  <a:pt x="1293963" y="940280"/>
                </a:lnTo>
                <a:lnTo>
                  <a:pt x="836763" y="8627"/>
                </a:lnTo>
                <a:lnTo>
                  <a:pt x="741872" y="0"/>
                </a:lnTo>
                <a:lnTo>
                  <a:pt x="34506" y="345057"/>
                </a:lnTo>
                <a:close/>
              </a:path>
            </a:pathLst>
          </a:cu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Metin kutusu 31"/>
          <p:cNvSpPr txBox="1"/>
          <p:nvPr/>
        </p:nvSpPr>
        <p:spPr>
          <a:xfrm>
            <a:off x="1844635" y="4255643"/>
            <a:ext cx="2143222" cy="646331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u="sng" dirty="0" smtClean="0"/>
              <a:t>İTİRAZIN GÖRÜŞÜLMESİ</a:t>
            </a:r>
          </a:p>
        </p:txBody>
      </p:sp>
    </p:spTree>
    <p:extLst>
      <p:ext uri="{BB962C8B-B14F-4D97-AF65-F5344CB8AC3E}">
        <p14:creationId xmlns:p14="http://schemas.microsoft.com/office/powerpoint/2010/main" val="260692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6"/>
          <a:stretch/>
        </p:blipFill>
        <p:spPr>
          <a:xfrm>
            <a:off x="4156839" y="4019440"/>
            <a:ext cx="5201837" cy="281051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11884" r="21220" b="26397"/>
          <a:stretch/>
        </p:blipFill>
        <p:spPr>
          <a:xfrm>
            <a:off x="1889433" y="636565"/>
            <a:ext cx="3923703" cy="302867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9373" r="3650" b="23888"/>
          <a:stretch/>
        </p:blipFill>
        <p:spPr>
          <a:xfrm>
            <a:off x="6062843" y="586475"/>
            <a:ext cx="4390845" cy="3062378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722053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9354" y="182702"/>
            <a:ext cx="45719" cy="34949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63868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98380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Metin kutusu 37"/>
          <p:cNvSpPr txBox="1"/>
          <p:nvPr/>
        </p:nvSpPr>
        <p:spPr>
          <a:xfrm>
            <a:off x="1842246" y="4674737"/>
            <a:ext cx="2143222" cy="1754326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Aşağı </a:t>
            </a:r>
            <a:r>
              <a:rPr lang="tr-TR" b="1" dirty="0" err="1" smtClean="0"/>
              <a:t>Holpenk</a:t>
            </a:r>
            <a:r>
              <a:rPr lang="tr-TR" b="1" dirty="0" smtClean="0"/>
              <a:t> Mahallesi</a:t>
            </a:r>
          </a:p>
          <a:p>
            <a:pPr algn="ctr"/>
            <a:r>
              <a:rPr lang="tr-TR" b="1" dirty="0" smtClean="0"/>
              <a:t>ADA:6240</a:t>
            </a:r>
          </a:p>
          <a:p>
            <a:pPr algn="ctr"/>
            <a:r>
              <a:rPr lang="tr-TR" b="1" dirty="0" smtClean="0"/>
              <a:t>PARSEL:1</a:t>
            </a:r>
          </a:p>
          <a:p>
            <a:pPr algn="ctr"/>
            <a:r>
              <a:rPr lang="tr-TR" b="1" dirty="0" smtClean="0"/>
              <a:t>(Doğusunda Kalan Parsel)</a:t>
            </a:r>
          </a:p>
        </p:txBody>
      </p:sp>
      <p:sp>
        <p:nvSpPr>
          <p:cNvPr id="16" name="Oval 15"/>
          <p:cNvSpPr/>
          <p:nvPr/>
        </p:nvSpPr>
        <p:spPr>
          <a:xfrm>
            <a:off x="5596537" y="5864612"/>
            <a:ext cx="339858" cy="3701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Metin kutusu 30"/>
          <p:cNvSpPr txBox="1"/>
          <p:nvPr/>
        </p:nvSpPr>
        <p:spPr>
          <a:xfrm>
            <a:off x="6552162" y="4275393"/>
            <a:ext cx="849303" cy="246221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 smtClean="0"/>
              <a:t>CEZAEVİ</a:t>
            </a:r>
            <a:endParaRPr lang="tr-TR" sz="1000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1786681" y="3044714"/>
            <a:ext cx="1103648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PARK ALANI</a:t>
            </a:r>
            <a:endParaRPr lang="tr-TR" sz="1600" b="1" dirty="0"/>
          </a:p>
        </p:txBody>
      </p:sp>
      <p:sp>
        <p:nvSpPr>
          <p:cNvPr id="36" name="Metin kutusu 35"/>
          <p:cNvSpPr txBox="1"/>
          <p:nvPr/>
        </p:nvSpPr>
        <p:spPr>
          <a:xfrm>
            <a:off x="9313514" y="2899279"/>
            <a:ext cx="1064232" cy="600164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SAĞLIK TESİS ALANI VE PARK ALANI</a:t>
            </a:r>
            <a:endParaRPr lang="tr-TR" sz="1600" b="1" dirty="0"/>
          </a:p>
        </p:txBody>
      </p:sp>
      <p:sp>
        <p:nvSpPr>
          <p:cNvPr id="11" name="Serbest Form 10"/>
          <p:cNvSpPr/>
          <p:nvPr/>
        </p:nvSpPr>
        <p:spPr>
          <a:xfrm>
            <a:off x="3907766" y="1091442"/>
            <a:ext cx="1688771" cy="2107920"/>
          </a:xfrm>
          <a:custGeom>
            <a:avLst/>
            <a:gdLst>
              <a:gd name="connsiteX0" fmla="*/ 0 w 1388853"/>
              <a:gd name="connsiteY0" fmla="*/ 1578634 h 1802920"/>
              <a:gd name="connsiteX1" fmla="*/ 258792 w 1388853"/>
              <a:gd name="connsiteY1" fmla="*/ 1802920 h 1802920"/>
              <a:gd name="connsiteX2" fmla="*/ 845389 w 1388853"/>
              <a:gd name="connsiteY2" fmla="*/ 1078301 h 1802920"/>
              <a:gd name="connsiteX3" fmla="*/ 1371600 w 1388853"/>
              <a:gd name="connsiteY3" fmla="*/ 500332 h 1802920"/>
              <a:gd name="connsiteX4" fmla="*/ 1388853 w 1388853"/>
              <a:gd name="connsiteY4" fmla="*/ 353683 h 1802920"/>
              <a:gd name="connsiteX5" fmla="*/ 552090 w 1388853"/>
              <a:gd name="connsiteY5" fmla="*/ 0 h 1802920"/>
              <a:gd name="connsiteX6" fmla="*/ 552090 w 1388853"/>
              <a:gd name="connsiteY6" fmla="*/ 0 h 1802920"/>
              <a:gd name="connsiteX7" fmla="*/ 517585 w 1388853"/>
              <a:gd name="connsiteY7" fmla="*/ 828135 h 1802920"/>
              <a:gd name="connsiteX8" fmla="*/ 0 w 1388853"/>
              <a:gd name="connsiteY8" fmla="*/ 1578634 h 18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8853" h="1802920">
                <a:moveTo>
                  <a:pt x="0" y="1578634"/>
                </a:moveTo>
                <a:lnTo>
                  <a:pt x="258792" y="1802920"/>
                </a:lnTo>
                <a:lnTo>
                  <a:pt x="845389" y="1078301"/>
                </a:lnTo>
                <a:lnTo>
                  <a:pt x="1371600" y="500332"/>
                </a:lnTo>
                <a:lnTo>
                  <a:pt x="1388853" y="353683"/>
                </a:lnTo>
                <a:lnTo>
                  <a:pt x="552090" y="0"/>
                </a:lnTo>
                <a:lnTo>
                  <a:pt x="552090" y="0"/>
                </a:lnTo>
                <a:lnTo>
                  <a:pt x="517585" y="828135"/>
                </a:lnTo>
                <a:lnTo>
                  <a:pt x="0" y="1578634"/>
                </a:lnTo>
                <a:close/>
              </a:path>
            </a:pathLst>
          </a:cu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erbest Form 11"/>
          <p:cNvSpPr/>
          <p:nvPr/>
        </p:nvSpPr>
        <p:spPr>
          <a:xfrm>
            <a:off x="7953555" y="1207698"/>
            <a:ext cx="1751162" cy="2078966"/>
          </a:xfrm>
          <a:custGeom>
            <a:avLst/>
            <a:gdLst>
              <a:gd name="connsiteX0" fmla="*/ 69011 w 1751162"/>
              <a:gd name="connsiteY0" fmla="*/ 1837427 h 2078966"/>
              <a:gd name="connsiteX1" fmla="*/ 388188 w 1751162"/>
              <a:gd name="connsiteY1" fmla="*/ 2078966 h 2078966"/>
              <a:gd name="connsiteX2" fmla="*/ 1751162 w 1751162"/>
              <a:gd name="connsiteY2" fmla="*/ 526211 h 2078966"/>
              <a:gd name="connsiteX3" fmla="*/ 1682151 w 1751162"/>
              <a:gd name="connsiteY3" fmla="*/ 370936 h 2078966"/>
              <a:gd name="connsiteX4" fmla="*/ 750498 w 1751162"/>
              <a:gd name="connsiteY4" fmla="*/ 0 h 2078966"/>
              <a:gd name="connsiteX5" fmla="*/ 655607 w 1751162"/>
              <a:gd name="connsiteY5" fmla="*/ 34506 h 2078966"/>
              <a:gd name="connsiteX6" fmla="*/ 672860 w 1751162"/>
              <a:gd name="connsiteY6" fmla="*/ 983411 h 2078966"/>
              <a:gd name="connsiteX7" fmla="*/ 0 w 1751162"/>
              <a:gd name="connsiteY7" fmla="*/ 1785668 h 2078966"/>
              <a:gd name="connsiteX8" fmla="*/ 69011 w 1751162"/>
              <a:gd name="connsiteY8" fmla="*/ 1837427 h 2078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1162" h="2078966">
                <a:moveTo>
                  <a:pt x="69011" y="1837427"/>
                </a:moveTo>
                <a:lnTo>
                  <a:pt x="388188" y="2078966"/>
                </a:lnTo>
                <a:lnTo>
                  <a:pt x="1751162" y="526211"/>
                </a:lnTo>
                <a:lnTo>
                  <a:pt x="1682151" y="370936"/>
                </a:lnTo>
                <a:lnTo>
                  <a:pt x="750498" y="0"/>
                </a:lnTo>
                <a:lnTo>
                  <a:pt x="655607" y="34506"/>
                </a:lnTo>
                <a:lnTo>
                  <a:pt x="672860" y="983411"/>
                </a:lnTo>
                <a:lnTo>
                  <a:pt x="0" y="1785668"/>
                </a:lnTo>
                <a:lnTo>
                  <a:pt x="69011" y="1837427"/>
                </a:lnTo>
                <a:close/>
              </a:path>
            </a:pathLst>
          </a:custGeom>
          <a:solidFill>
            <a:srgbClr val="E54B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150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1524000" y="3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25" name="24 Metin kutusu"/>
          <p:cNvSpPr txBox="1"/>
          <p:nvPr/>
        </p:nvSpPr>
        <p:spPr>
          <a:xfrm>
            <a:off x="4717135" y="241020"/>
            <a:ext cx="5660611" cy="297913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endParaRPr lang="tr-TR" dirty="0"/>
          </a:p>
        </p:txBody>
      </p:sp>
      <p:sp>
        <p:nvSpPr>
          <p:cNvPr id="27" name="26 Metin kutusu"/>
          <p:cNvSpPr txBox="1"/>
          <p:nvPr/>
        </p:nvSpPr>
        <p:spPr>
          <a:xfrm>
            <a:off x="5392960" y="283965"/>
            <a:ext cx="5987185" cy="236358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ÖNERİ İMAR PLANI</a:t>
            </a:r>
          </a:p>
        </p:txBody>
      </p:sp>
      <p:sp>
        <p:nvSpPr>
          <p:cNvPr id="33" name="32 Dikdörtgen"/>
          <p:cNvSpPr/>
          <p:nvPr/>
        </p:nvSpPr>
        <p:spPr>
          <a:xfrm>
            <a:off x="1524000" y="6667534"/>
            <a:ext cx="9144000" cy="190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1" name="40 Metin kutusu"/>
          <p:cNvSpPr txBox="1"/>
          <p:nvPr/>
        </p:nvSpPr>
        <p:spPr>
          <a:xfrm>
            <a:off x="4907635" y="3273489"/>
            <a:ext cx="2821234" cy="267136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r>
              <a:rPr lang="tr-TR" sz="1600" b="1" dirty="0"/>
              <a:t>UYDU GÖRÜNTÜSÜ</a:t>
            </a:r>
          </a:p>
        </p:txBody>
      </p:sp>
      <p:sp>
        <p:nvSpPr>
          <p:cNvPr id="46" name="45 Dikdörtgen"/>
          <p:cNvSpPr/>
          <p:nvPr/>
        </p:nvSpPr>
        <p:spPr>
          <a:xfrm flipV="1">
            <a:off x="1524032" y="576683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7" name="46 Dikdörtgen"/>
          <p:cNvSpPr/>
          <p:nvPr/>
        </p:nvSpPr>
        <p:spPr>
          <a:xfrm>
            <a:off x="6050644" y="182702"/>
            <a:ext cx="54429" cy="2993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711" tIns="10356" rIns="20711" bIns="10356" rtlCol="0" anchor="ctr"/>
          <a:lstStyle/>
          <a:p>
            <a:pPr algn="ctr"/>
            <a:endParaRPr lang="tr-TR" dirty="0"/>
          </a:p>
        </p:txBody>
      </p:sp>
      <p:sp>
        <p:nvSpPr>
          <p:cNvPr id="48" name="47 Dikdörtgen"/>
          <p:cNvSpPr/>
          <p:nvPr/>
        </p:nvSpPr>
        <p:spPr>
          <a:xfrm flipV="1">
            <a:off x="1524032" y="3181497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49" name="48 Metin kutusu"/>
          <p:cNvSpPr txBox="1"/>
          <p:nvPr/>
        </p:nvSpPr>
        <p:spPr>
          <a:xfrm>
            <a:off x="770573" y="245638"/>
            <a:ext cx="5987185" cy="451801"/>
          </a:xfrm>
          <a:prstGeom prst="rect">
            <a:avLst/>
          </a:prstGeom>
          <a:noFill/>
        </p:spPr>
        <p:txBody>
          <a:bodyPr wrap="square" lIns="20711" tIns="10356" rIns="20711" bIns="10356" rtlCol="0">
            <a:spAutoFit/>
          </a:bodyPr>
          <a:lstStyle/>
          <a:p>
            <a:pPr algn="ctr"/>
            <a:r>
              <a:rPr lang="tr-TR" sz="1400" b="1" dirty="0"/>
              <a:t>1/1000 ÖLÇEKLİ MEVCUT İMAR PLANI</a:t>
            </a:r>
          </a:p>
          <a:p>
            <a:endParaRPr lang="tr-TR" sz="1400" dirty="0"/>
          </a:p>
        </p:txBody>
      </p:sp>
      <p:sp>
        <p:nvSpPr>
          <p:cNvPr id="52" name="51 Dikdörtgen"/>
          <p:cNvSpPr/>
          <p:nvPr/>
        </p:nvSpPr>
        <p:spPr>
          <a:xfrm rot="5400000">
            <a:off x="7131861" y="3321861"/>
            <a:ext cx="6857998" cy="2142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3" name="52 Dikdörtgen"/>
          <p:cNvSpPr/>
          <p:nvPr/>
        </p:nvSpPr>
        <p:spPr>
          <a:xfrm rot="5400000">
            <a:off x="-1693718" y="3241156"/>
            <a:ext cx="6643661" cy="214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55" name="54 Dikdörtgen"/>
          <p:cNvSpPr/>
          <p:nvPr/>
        </p:nvSpPr>
        <p:spPr>
          <a:xfrm flipV="1">
            <a:off x="1524000" y="3621496"/>
            <a:ext cx="9144000" cy="5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923" tIns="24962" rIns="49923" bIns="24962" rtlCol="0" anchor="ctr"/>
          <a:lstStyle/>
          <a:p>
            <a:pPr algn="ctr"/>
            <a:endParaRPr lang="tr-TR" dirty="0"/>
          </a:p>
        </p:txBody>
      </p:sp>
      <p:sp>
        <p:nvSpPr>
          <p:cNvPr id="8" name="Serbest Form 7"/>
          <p:cNvSpPr/>
          <p:nvPr/>
        </p:nvSpPr>
        <p:spPr>
          <a:xfrm>
            <a:off x="8722519" y="16240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4625072" y="1570074"/>
            <a:ext cx="1135821" cy="430887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PARK</a:t>
            </a:r>
          </a:p>
          <a:p>
            <a:pPr algn="ctr"/>
            <a:r>
              <a:rPr lang="tr-TR" sz="1100" b="1" dirty="0" smtClean="0"/>
              <a:t>ALANI</a:t>
            </a:r>
            <a:endParaRPr lang="tr-TR" sz="1100" b="1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9233122" y="1457730"/>
            <a:ext cx="1135821" cy="600164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REKREASYON ALANI</a:t>
            </a:r>
          </a:p>
          <a:p>
            <a:pPr algn="ctr"/>
            <a:r>
              <a:rPr lang="tr-TR" sz="1100" b="1" dirty="0" smtClean="0"/>
              <a:t>(E:0.05</a:t>
            </a:r>
            <a:r>
              <a:rPr lang="tr-TR" sz="1100" b="1" dirty="0"/>
              <a:t>)</a:t>
            </a:r>
            <a:endParaRPr lang="tr-TR" sz="1100" b="1" dirty="0" smtClean="0"/>
          </a:p>
        </p:txBody>
      </p:sp>
      <p:sp>
        <p:nvSpPr>
          <p:cNvPr id="26" name="Metin kutusu 25"/>
          <p:cNvSpPr txBox="1"/>
          <p:nvPr/>
        </p:nvSpPr>
        <p:spPr>
          <a:xfrm>
            <a:off x="2010233" y="4843926"/>
            <a:ext cx="1434584" cy="938719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BIZMIŞEN MAHALLESİ</a:t>
            </a:r>
          </a:p>
          <a:p>
            <a:pPr algn="ctr"/>
            <a:r>
              <a:rPr lang="tr-TR" sz="1100" b="1" dirty="0" smtClean="0"/>
              <a:t>ADA:2746</a:t>
            </a:r>
          </a:p>
          <a:p>
            <a:pPr algn="ctr"/>
            <a:r>
              <a:rPr lang="tr-TR" sz="1100" b="1" dirty="0" smtClean="0"/>
              <a:t>PARSEL:1 Batısında kalan park alanı</a:t>
            </a:r>
            <a:endParaRPr lang="tr-TR" sz="1100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2" r="52813" b="-1"/>
          <a:stretch/>
        </p:blipFill>
        <p:spPr>
          <a:xfrm>
            <a:off x="2318871" y="602067"/>
            <a:ext cx="1951204" cy="257310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1" t="1635"/>
          <a:stretch/>
        </p:blipFill>
        <p:spPr>
          <a:xfrm>
            <a:off x="6757758" y="672131"/>
            <a:ext cx="2148775" cy="2503037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2553419" y="785004"/>
            <a:ext cx="1466490" cy="2070339"/>
          </a:xfrm>
          <a:custGeom>
            <a:avLst/>
            <a:gdLst>
              <a:gd name="connsiteX0" fmla="*/ 0 w 1466490"/>
              <a:gd name="connsiteY0" fmla="*/ 1026543 h 2070339"/>
              <a:gd name="connsiteX1" fmla="*/ 388189 w 1466490"/>
              <a:gd name="connsiteY1" fmla="*/ 0 h 2070339"/>
              <a:gd name="connsiteX2" fmla="*/ 1328468 w 1466490"/>
              <a:gd name="connsiteY2" fmla="*/ 439947 h 2070339"/>
              <a:gd name="connsiteX3" fmla="*/ 759124 w 1466490"/>
              <a:gd name="connsiteY3" fmla="*/ 862641 h 2070339"/>
              <a:gd name="connsiteX4" fmla="*/ 1466490 w 1466490"/>
              <a:gd name="connsiteY4" fmla="*/ 1846053 h 2070339"/>
              <a:gd name="connsiteX5" fmla="*/ 1095555 w 1466490"/>
              <a:gd name="connsiteY5" fmla="*/ 2070339 h 2070339"/>
              <a:gd name="connsiteX6" fmla="*/ 966158 w 1466490"/>
              <a:gd name="connsiteY6" fmla="*/ 2035834 h 2070339"/>
              <a:gd name="connsiteX7" fmla="*/ 457200 w 1466490"/>
              <a:gd name="connsiteY7" fmla="*/ 1086928 h 2070339"/>
              <a:gd name="connsiteX8" fmla="*/ 431321 w 1466490"/>
              <a:gd name="connsiteY8" fmla="*/ 1138687 h 2070339"/>
              <a:gd name="connsiteX9" fmla="*/ 301924 w 1466490"/>
              <a:gd name="connsiteY9" fmla="*/ 1121434 h 2070339"/>
              <a:gd name="connsiteX10" fmla="*/ 0 w 1466490"/>
              <a:gd name="connsiteY10" fmla="*/ 1026543 h 207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6490" h="2070339">
                <a:moveTo>
                  <a:pt x="0" y="1026543"/>
                </a:moveTo>
                <a:lnTo>
                  <a:pt x="388189" y="0"/>
                </a:lnTo>
                <a:lnTo>
                  <a:pt x="1328468" y="439947"/>
                </a:lnTo>
                <a:lnTo>
                  <a:pt x="759124" y="862641"/>
                </a:lnTo>
                <a:lnTo>
                  <a:pt x="1466490" y="1846053"/>
                </a:lnTo>
                <a:lnTo>
                  <a:pt x="1095555" y="2070339"/>
                </a:lnTo>
                <a:lnTo>
                  <a:pt x="966158" y="2035834"/>
                </a:lnTo>
                <a:lnTo>
                  <a:pt x="457200" y="1086928"/>
                </a:lnTo>
                <a:lnTo>
                  <a:pt x="431321" y="1138687"/>
                </a:lnTo>
                <a:lnTo>
                  <a:pt x="301924" y="1121434"/>
                </a:lnTo>
                <a:lnTo>
                  <a:pt x="0" y="1026543"/>
                </a:lnTo>
                <a:close/>
              </a:path>
            </a:pathLst>
          </a:custGeom>
          <a:solidFill>
            <a:srgbClr val="FF31D8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>
            <a:off x="7306574" y="888521"/>
            <a:ext cx="1397479" cy="2001328"/>
          </a:xfrm>
          <a:custGeom>
            <a:avLst/>
            <a:gdLst>
              <a:gd name="connsiteX0" fmla="*/ 0 w 1397479"/>
              <a:gd name="connsiteY0" fmla="*/ 1000664 h 2001328"/>
              <a:gd name="connsiteX1" fmla="*/ 362309 w 1397479"/>
              <a:gd name="connsiteY1" fmla="*/ 0 h 2001328"/>
              <a:gd name="connsiteX2" fmla="*/ 1242203 w 1397479"/>
              <a:gd name="connsiteY2" fmla="*/ 474453 h 2001328"/>
              <a:gd name="connsiteX3" fmla="*/ 767751 w 1397479"/>
              <a:gd name="connsiteY3" fmla="*/ 845388 h 2001328"/>
              <a:gd name="connsiteX4" fmla="*/ 1397479 w 1397479"/>
              <a:gd name="connsiteY4" fmla="*/ 1751162 h 2001328"/>
              <a:gd name="connsiteX5" fmla="*/ 940279 w 1397479"/>
              <a:gd name="connsiteY5" fmla="*/ 2001328 h 2001328"/>
              <a:gd name="connsiteX6" fmla="*/ 465826 w 1397479"/>
              <a:gd name="connsiteY6" fmla="*/ 1086928 h 2001328"/>
              <a:gd name="connsiteX7" fmla="*/ 362309 w 1397479"/>
              <a:gd name="connsiteY7" fmla="*/ 1130060 h 2001328"/>
              <a:gd name="connsiteX8" fmla="*/ 0 w 1397479"/>
              <a:gd name="connsiteY8" fmla="*/ 1000664 h 200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7479" h="2001328">
                <a:moveTo>
                  <a:pt x="0" y="1000664"/>
                </a:moveTo>
                <a:lnTo>
                  <a:pt x="362309" y="0"/>
                </a:lnTo>
                <a:lnTo>
                  <a:pt x="1242203" y="474453"/>
                </a:lnTo>
                <a:lnTo>
                  <a:pt x="767751" y="845388"/>
                </a:lnTo>
                <a:lnTo>
                  <a:pt x="1397479" y="1751162"/>
                </a:lnTo>
                <a:lnTo>
                  <a:pt x="940279" y="2001328"/>
                </a:lnTo>
                <a:lnTo>
                  <a:pt x="465826" y="1086928"/>
                </a:lnTo>
                <a:lnTo>
                  <a:pt x="362309" y="1130060"/>
                </a:lnTo>
                <a:lnTo>
                  <a:pt x="0" y="1000664"/>
                </a:lnTo>
                <a:close/>
              </a:path>
            </a:pathLst>
          </a:custGeom>
          <a:solidFill>
            <a:srgbClr val="FF31D8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55" y="3727978"/>
            <a:ext cx="4990061" cy="2881226"/>
          </a:xfrm>
          <a:prstGeom prst="rect">
            <a:avLst/>
          </a:prstGeom>
        </p:spPr>
      </p:pic>
      <p:sp>
        <p:nvSpPr>
          <p:cNvPr id="10" name="Serbest Form 9"/>
          <p:cNvSpPr/>
          <p:nvPr/>
        </p:nvSpPr>
        <p:spPr>
          <a:xfrm>
            <a:off x="5029200" y="4088921"/>
            <a:ext cx="1500996" cy="2070339"/>
          </a:xfrm>
          <a:custGeom>
            <a:avLst/>
            <a:gdLst>
              <a:gd name="connsiteX0" fmla="*/ 0 w 1500996"/>
              <a:gd name="connsiteY0" fmla="*/ 992037 h 2070339"/>
              <a:gd name="connsiteX1" fmla="*/ 388189 w 1500996"/>
              <a:gd name="connsiteY1" fmla="*/ 0 h 2070339"/>
              <a:gd name="connsiteX2" fmla="*/ 1362974 w 1500996"/>
              <a:gd name="connsiteY2" fmla="*/ 439947 h 2070339"/>
              <a:gd name="connsiteX3" fmla="*/ 741872 w 1500996"/>
              <a:gd name="connsiteY3" fmla="*/ 845388 h 2070339"/>
              <a:gd name="connsiteX4" fmla="*/ 1500996 w 1500996"/>
              <a:gd name="connsiteY4" fmla="*/ 1854679 h 2070339"/>
              <a:gd name="connsiteX5" fmla="*/ 1035170 w 1500996"/>
              <a:gd name="connsiteY5" fmla="*/ 2070339 h 2070339"/>
              <a:gd name="connsiteX6" fmla="*/ 457200 w 1500996"/>
              <a:gd name="connsiteY6" fmla="*/ 1086928 h 2070339"/>
              <a:gd name="connsiteX7" fmla="*/ 414068 w 1500996"/>
              <a:gd name="connsiteY7" fmla="*/ 1112807 h 2070339"/>
              <a:gd name="connsiteX8" fmla="*/ 258792 w 1500996"/>
              <a:gd name="connsiteY8" fmla="*/ 1104181 h 2070339"/>
              <a:gd name="connsiteX9" fmla="*/ 0 w 1500996"/>
              <a:gd name="connsiteY9" fmla="*/ 992037 h 207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0996" h="2070339">
                <a:moveTo>
                  <a:pt x="0" y="992037"/>
                </a:moveTo>
                <a:lnTo>
                  <a:pt x="388189" y="0"/>
                </a:lnTo>
                <a:lnTo>
                  <a:pt x="1362974" y="439947"/>
                </a:lnTo>
                <a:lnTo>
                  <a:pt x="741872" y="845388"/>
                </a:lnTo>
                <a:lnTo>
                  <a:pt x="1500996" y="1854679"/>
                </a:lnTo>
                <a:lnTo>
                  <a:pt x="1035170" y="2070339"/>
                </a:lnTo>
                <a:lnTo>
                  <a:pt x="457200" y="1086928"/>
                </a:lnTo>
                <a:lnTo>
                  <a:pt x="414068" y="1112807"/>
                </a:lnTo>
                <a:lnTo>
                  <a:pt x="258792" y="1104181"/>
                </a:lnTo>
                <a:lnTo>
                  <a:pt x="0" y="992037"/>
                </a:lnTo>
                <a:close/>
              </a:path>
            </a:pathLst>
          </a:custGeom>
          <a:solidFill>
            <a:srgbClr val="FF31D8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Metin kutusu 37"/>
          <p:cNvSpPr txBox="1"/>
          <p:nvPr/>
        </p:nvSpPr>
        <p:spPr>
          <a:xfrm rot="19863296">
            <a:off x="6880126" y="5596061"/>
            <a:ext cx="1697486" cy="261610"/>
          </a:xfrm>
          <a:prstGeom prst="rect">
            <a:avLst/>
          </a:prstGeom>
          <a:solidFill>
            <a:srgbClr val="FF3399">
              <a:alpha val="50196"/>
            </a:srgb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MALATYA YOLU</a:t>
            </a:r>
            <a:endParaRPr lang="tr-TR" sz="1100" b="1" dirty="0"/>
          </a:p>
        </p:txBody>
      </p:sp>
    </p:spTree>
    <p:extLst>
      <p:ext uri="{BB962C8B-B14F-4D97-AF65-F5344CB8AC3E}">
        <p14:creationId xmlns:p14="http://schemas.microsoft.com/office/powerpoint/2010/main" val="297740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5924</TotalTime>
  <Words>514</Words>
  <Application>Microsoft Office PowerPoint</Application>
  <PresentationFormat>Geniş ekran</PresentationFormat>
  <Paragraphs>176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Seda Poyraz</dc:creator>
  <cp:lastModifiedBy>Seda Poyraz</cp:lastModifiedBy>
  <cp:revision>405</cp:revision>
  <cp:lastPrinted>2026-01-05T13:22:20Z</cp:lastPrinted>
  <dcterms:created xsi:type="dcterms:W3CDTF">2019-11-25T06:11:06Z</dcterms:created>
  <dcterms:modified xsi:type="dcterms:W3CDTF">2026-01-06T12:36:37Z</dcterms:modified>
</cp:coreProperties>
</file>